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7mOyNObjrOvvUuONo4Rwmw==" hashData="LxudniwQXgUVW4XNhlLoEAUPSWY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0972" autoAdjust="0"/>
    <p:restoredTop sz="71282" autoAdjust="0"/>
  </p:normalViewPr>
  <p:slideViewPr>
    <p:cSldViewPr snapToGrid="0" snapToObjects="1">
      <p:cViewPr>
        <p:scale>
          <a:sx n="150" d="100"/>
          <a:sy n="150" d="100"/>
        </p:scale>
        <p:origin x="-224" y="1672"/>
      </p:cViewPr>
      <p:guideLst>
        <p:guide orient="horz" pos="69"/>
        <p:guide pos="284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</a:t>
            </a:r>
            <a:r>
              <a:rPr lang="en-US" dirty="0" smtClean="0"/>
              <a:t> 11</a:t>
            </a:r>
          </a:p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hacemos</a:t>
            </a:r>
            <a:r>
              <a:rPr lang="en-US" dirty="0" smtClean="0"/>
              <a:t> </a:t>
            </a:r>
            <a:r>
              <a:rPr lang="en-US" dirty="0" err="1" smtClean="0"/>
              <a:t>ahora</a:t>
            </a:r>
            <a:r>
              <a:rPr lang="en-US" dirty="0" smtClean="0"/>
              <a:t>?</a:t>
            </a:r>
            <a:r>
              <a:rPr lang="en-US" baseline="0" dirty="0" smtClean="0"/>
              <a:t> Parte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720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obviamente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cónyuge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preocupaciones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útiles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049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sueños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sueños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mostrarle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sueños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buscar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83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087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enfocarse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primero.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Hagamos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análisis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detallado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85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40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49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decide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dónde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empezar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57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Quizás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dos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sobresalieron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hablamos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75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instinto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Después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mejor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usted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Empiece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87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 embargo,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ninguno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sobresalió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inmediatament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dónde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Hágase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siguientes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preguntas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604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áreas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encuentra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adelantado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contemporáneos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reforzar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994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entretenimientos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disfruta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coinciden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079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¿De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contemporáneos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(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mal)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Cómo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singularidad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”?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0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6" cy="685761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6"/>
            <a:ext cx="1419164" cy="192334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5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58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29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30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3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Teal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11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11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7" r:id="rId3"/>
    <p:sldLayoutId id="2147483661" r:id="rId4"/>
    <p:sldLayoutId id="2147483655" r:id="rId5"/>
    <p:sldLayoutId id="2147483659" r:id="rId6"/>
    <p:sldLayoutId id="214748366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microsoft.com/office/2007/relationships/hdphoto" Target="../media/hdphoto1.wdp"/><Relationship Id="rId5" Type="http://schemas.openxmlformats.org/officeDocument/2006/relationships/image" Target="../media/image11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062418" y="4161277"/>
            <a:ext cx="5084382" cy="384225"/>
          </a:xfrm>
        </p:spPr>
        <p:txBody>
          <a:bodyPr/>
          <a:lstStyle/>
          <a:p>
            <a:r>
              <a:rPr lang="es-MX" dirty="0"/>
              <a:t>SESIÓN</a:t>
            </a:r>
            <a:r>
              <a:rPr lang="en-US" dirty="0"/>
              <a:t> 11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059618" y="4407035"/>
            <a:ext cx="5084382" cy="1793688"/>
          </a:xfrm>
        </p:spPr>
        <p:txBody>
          <a:bodyPr/>
          <a:lstStyle/>
          <a:p>
            <a:r>
              <a:rPr lang="en-US" dirty="0" smtClean="0"/>
              <a:t>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hacemos</a:t>
            </a:r>
            <a:r>
              <a:rPr lang="en-US" dirty="0" smtClean="0"/>
              <a:t> </a:t>
            </a:r>
            <a:r>
              <a:rPr lang="en-US" dirty="0" err="1" smtClean="0"/>
              <a:t>ahora</a:t>
            </a:r>
            <a:r>
              <a:rPr lang="en-US" dirty="0" smtClean="0"/>
              <a:t>? Parte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39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96402102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381"/>
          <a:stretch/>
        </p:blipFill>
        <p:spPr>
          <a:xfrm>
            <a:off x="0" y="312962"/>
            <a:ext cx="4199482" cy="250926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459" y="512833"/>
            <a:ext cx="3874927" cy="2191551"/>
          </a:xfrm>
        </p:spPr>
        <p:txBody>
          <a:bodyPr/>
          <a:lstStyle/>
          <a:p>
            <a:r>
              <a:rPr lang="es-MX" sz="3200" dirty="0"/>
              <a:t>¿ÁREAS DE PREOCUPACIÓN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s-MX" sz="3200" dirty="0"/>
              <a:t>¿SEÑALES DE ADVERTENCIA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59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1.10_dreaming_careers.ai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891" t="11630" r="42155" b="3228"/>
          <a:stretch/>
        </p:blipFill>
        <p:spPr>
          <a:xfrm>
            <a:off x="2175104" y="328071"/>
            <a:ext cx="4486252" cy="6422946"/>
          </a:xfrm>
          <a:prstGeom prst="rect">
            <a:avLst/>
          </a:prstGeom>
        </p:spPr>
      </p:pic>
      <p:pic>
        <p:nvPicPr>
          <p:cNvPr id="3" name="Picture 2" descr="Box_Orange-17.pn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5973" y="578121"/>
            <a:ext cx="2938027" cy="1173684"/>
          </a:xfrm>
          <a:prstGeom prst="rect">
            <a:avLst/>
          </a:prstGeom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6457436" y="797589"/>
            <a:ext cx="2579203" cy="8057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1200"/>
              </a:spcAft>
              <a:buFontTx/>
              <a:buNone/>
              <a:defRPr sz="28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2pPr>
            <a:lvl3pPr marL="227013" indent="-227013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3pPr>
            <a:lvl4pPr marL="574675" indent="-231775" algn="l" defTabSz="457200" rtl="0" eaLnBrk="1" latinLnBrk="0" hangingPunct="1">
              <a:spcBef>
                <a:spcPct val="20000"/>
              </a:spcBef>
              <a:buFont typeface="Arial"/>
              <a:buChar char="–"/>
              <a:tabLst/>
              <a:defRPr sz="16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4pPr>
            <a:lvl5pPr marL="915988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tabLst/>
              <a:defRPr sz="1200" b="0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¿SUEÑOS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11 | </a:t>
            </a:r>
            <a:r>
              <a:rPr lang="en-US" dirty="0" err="1" smtClean="0">
                <a:solidFill>
                  <a:srgbClr val="FFFFFF"/>
                </a:solidFill>
              </a:rPr>
              <a:t>Diapositiva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fld id="{F1901841-6928-EC4E-94D3-C0DFFDB1ED75}" type="slidenum">
              <a:rPr lang="en-US" smtClean="0">
                <a:solidFill>
                  <a:srgbClr val="FFFFFF"/>
                </a:solidFill>
              </a:rPr>
              <a:pPr/>
              <a:t>10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4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78164460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735205"/>
            <a:ext cx="3389883" cy="113695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55722" y="975371"/>
            <a:ext cx="3097105" cy="600650"/>
          </a:xfrm>
        </p:spPr>
        <p:txBody>
          <a:bodyPr/>
          <a:lstStyle/>
          <a:p>
            <a:r>
              <a:rPr lang="en-US" sz="3200" dirty="0"/>
              <a:t>¿OBJETIVOS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57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162329845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1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1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0" y="-339552"/>
            <a:ext cx="9144000" cy="6498549"/>
            <a:chOff x="0" y="-339552"/>
            <a:chExt cx="9144000" cy="6498549"/>
          </a:xfrm>
        </p:grpSpPr>
        <p:pic>
          <p:nvPicPr>
            <p:cNvPr id="2" name="Picture 1" descr="AssetBlocksColor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339552"/>
              <a:ext cx="9144000" cy="6498549"/>
            </a:xfrm>
            <a:prstGeom prst="rect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116291" y="348537"/>
              <a:ext cx="8742572" cy="5762702"/>
              <a:chOff x="116291" y="348537"/>
              <a:chExt cx="8742572" cy="5762702"/>
            </a:xfrm>
          </p:grpSpPr>
          <p:sp>
            <p:nvSpPr>
              <p:cNvPr id="9" name="TextBox 8"/>
              <p:cNvSpPr txBox="1"/>
              <p:nvPr/>
            </p:nvSpPr>
            <p:spPr>
              <a:xfrm rot="16200000">
                <a:off x="266933" y="2012434"/>
                <a:ext cx="2026553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COMPROMISO HACIA EL APRENDIZAJE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 rot="16200000">
                <a:off x="7572132" y="4144223"/>
                <a:ext cx="1311405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HABILIDAD DE RESISTENCIA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 rot="16200000">
                <a:off x="901358" y="2166677"/>
                <a:ext cx="1843189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COMUNICACIÓN FAMILIAR POSITIVA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186395" y="1566698"/>
                <a:ext cx="1231335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AUTOESTIMA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2085498" y="1964857"/>
                <a:ext cx="2122447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COMUNIDAD RELIGIOSA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 rot="16200000">
                <a:off x="3358298" y="1260019"/>
                <a:ext cx="2070467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SERVICIO A LOS DEMÁS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16200000">
                <a:off x="4103667" y="1464404"/>
                <a:ext cx="1555277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UNA COMUNIDAD COMPROMETIDA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 rot="5400000">
                <a:off x="4516883" y="1479436"/>
                <a:ext cx="1677562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RESPONSABILIDAD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602944" y="1257372"/>
                <a:ext cx="1205775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MOTIVACIÓN POR SUS LOGROS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276942" y="1685822"/>
                <a:ext cx="1233591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HONESTIDAD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576192" y="1936241"/>
                <a:ext cx="1232528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INTERES POR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LOS DEMÁS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241894" y="2185329"/>
                <a:ext cx="1268640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LÍMITES ESCOLARES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 rot="16200000">
                <a:off x="6099290" y="1268446"/>
                <a:ext cx="1885279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rgbClr val="FFFFFF"/>
                    </a:solidFill>
                    <a:latin typeface="Arial Black"/>
                    <a:cs typeface="Arial Black"/>
                  </a:rPr>
                  <a:t>AUTORREGULACIÓN</a:t>
                </a:r>
                <a:endParaRPr lang="en-US" sz="1100" dirty="0">
                  <a:solidFill>
                    <a:srgbClr val="FFFFFF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 rot="5400000">
                <a:off x="8110651" y="2863794"/>
                <a:ext cx="1248920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INTEGRIDAD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 rot="16200000">
                <a:off x="7720837" y="3007252"/>
                <a:ext cx="975387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APOYO FAMILIAR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rot="16200000">
                <a:off x="6745529" y="3077769"/>
                <a:ext cx="1614054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COMUNIDAD VALORA A LOS NIÑOS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 rot="5400000">
                <a:off x="6232304" y="2742820"/>
                <a:ext cx="1209720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SOLUCIÓN PACÍFICA DE CONFLICTOS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4261763" y="2540195"/>
                <a:ext cx="2138443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rgbClr val="FFFFFF"/>
                    </a:solidFill>
                    <a:latin typeface="Arial Black"/>
                    <a:cs typeface="Arial Black"/>
                  </a:rPr>
                  <a:t>RELACIONES</a:t>
                </a:r>
                <a:r>
                  <a:rPr lang="en-US" sz="1100" dirty="0" smtClean="0">
                    <a:solidFill>
                      <a:srgbClr val="FF0000"/>
                    </a:solidFill>
                    <a:latin typeface="Arial Black"/>
                    <a:cs typeface="Arial Black"/>
                  </a:rPr>
                  <a:t>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POSITIVAS CON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OTROS </a:t>
                </a:r>
                <a:r>
                  <a:rPr lang="en-US" sz="110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ADULTOS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2692783" y="2373888"/>
                <a:ext cx="1479885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PLANIFICACIÓN Y TOMA DE DECISIONES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 rot="5400000">
                <a:off x="1787136" y="2947844"/>
                <a:ext cx="1201855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LÍMITES VECINALES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852076" y="3383943"/>
                <a:ext cx="1226382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PROGRAMAS PARA NIÑOS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6456445" y="3690016"/>
                <a:ext cx="736971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TAREA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02019" y="3924249"/>
                <a:ext cx="1667179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PODER PERSONAL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2462647" y="4067908"/>
                <a:ext cx="1093983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IGUALDAD Y JUSTICIA SOCIAL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116291" y="4307009"/>
                <a:ext cx="2220306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EL COMPORTAMIENTO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DE LOS ADULTOS COMO EJEMPLO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178477" y="5032607"/>
                <a:ext cx="1134740" cy="41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LÍMITES FAMILIARES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116291" y="5607030"/>
                <a:ext cx="1178702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SENTIDO DE PROPÓSITO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 rot="16200000">
                <a:off x="976601" y="5370516"/>
                <a:ext cx="1114126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SEGURIDAD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 rot="16200000">
                <a:off x="1511540" y="5291977"/>
                <a:ext cx="988847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LEER POR PLACER</a:t>
                </a: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2336597" y="4843079"/>
                <a:ext cx="1406171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 CONEXIÓN CON LA ESCUELA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332633" y="5584258"/>
                <a:ext cx="1466041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ALTAS EXPECTATIVAS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 rot="16200000">
                <a:off x="2862158" y="4900627"/>
                <a:ext cx="2173721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CAPACIDAD CULTURAL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355835" y="4015250"/>
                <a:ext cx="1955352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VISIÓN POSITIVA DEL FUTURO PERSONAL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 rot="5400000">
                <a:off x="3665658" y="5059920"/>
                <a:ext cx="1556826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CAPACIDAD INTERPERSONAL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757106" y="4595840"/>
                <a:ext cx="1668989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LOS NIÑOS COMO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RECURSOS</a:t>
                </a:r>
                <a:endPara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762614" y="5217836"/>
                <a:ext cx="1743291" cy="704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PARTICIPACIÓN DE LOS PADRES EN LAS ACTIVIDADES ESCOLARES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 rot="16200000">
                <a:off x="5790651" y="4803161"/>
                <a:ext cx="2014666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COMPAÑEROS COMO INFLUENCIA POSITIVA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104625" y="4356739"/>
                <a:ext cx="829092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TIEMPO EN LA CASA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7095721" y="5090942"/>
                <a:ext cx="1403053" cy="856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UN PLANTEL EDUCATIVO QUE SE INTERESA </a:t>
                </a:r>
                <a:b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</a:b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POR EL NIÑO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 rot="16200000">
                <a:off x="7609760" y="4741656"/>
                <a:ext cx="2233422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ACTIVIDADES CREATIVAS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3872967" y="3170767"/>
                <a:ext cx="2568413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ELEMENTOS </a:t>
                </a:r>
                <a:r>
                  <a:rPr lang="en-US" sz="110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QUE SUS HIJOS NECESITAN PARA TRIUNFAR EN LA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VIDA</a:t>
                </a:r>
                <a:r>
                  <a:rPr lang="en-US" sz="1100" baseline="300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®</a:t>
                </a:r>
                <a:endParaRPr lang="en-US" sz="1100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2842620" y="2962198"/>
                <a:ext cx="108455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spc="-3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40</a:t>
                </a:r>
                <a:endParaRPr lang="en-US" sz="5400" spc="-3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360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94" descr="AssetBlocksCol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552"/>
            <a:ext cx="9144000" cy="6498549"/>
          </a:xfrm>
          <a:prstGeom prst="rect">
            <a:avLst/>
          </a:prstGeom>
        </p:spPr>
      </p:pic>
      <p:grpSp>
        <p:nvGrpSpPr>
          <p:cNvPr id="96" name="Group 95"/>
          <p:cNvGrpSpPr/>
          <p:nvPr/>
        </p:nvGrpSpPr>
        <p:grpSpPr>
          <a:xfrm>
            <a:off x="116291" y="348537"/>
            <a:ext cx="8742572" cy="5762702"/>
            <a:chOff x="116291" y="348537"/>
            <a:chExt cx="8742572" cy="5762702"/>
          </a:xfrm>
        </p:grpSpPr>
        <p:sp>
          <p:nvSpPr>
            <p:cNvPr id="97" name="TextBox 96"/>
            <p:cNvSpPr txBox="1"/>
            <p:nvPr/>
          </p:nvSpPr>
          <p:spPr>
            <a:xfrm rot="16200000">
              <a:off x="266933" y="2012434"/>
              <a:ext cx="2026553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COMPROMISO HACIA EL APRENDIZAJE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 rot="16200000">
              <a:off x="7572132" y="4144223"/>
              <a:ext cx="1311405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HABILIDAD DE RESISTENCIA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 rot="16200000">
              <a:off x="901358" y="2166677"/>
              <a:ext cx="1843189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COMUNICACIÓN FAMILIAR POSITIVA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186395" y="1566698"/>
              <a:ext cx="1231335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AUTOESTIMA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085498" y="1964857"/>
              <a:ext cx="2122447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COMUNIDAD RELIGIOSA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 rot="16200000">
              <a:off x="3358298" y="1260019"/>
              <a:ext cx="2070467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SERVICIO A LOS DEMÁS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 rot="16200000">
              <a:off x="4103667" y="1464404"/>
              <a:ext cx="1555277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UNA COMUNIDAD COMPROMETIDA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 rot="5400000">
              <a:off x="4516883" y="1479436"/>
              <a:ext cx="1677562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RESPONSABILIDAD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5602944" y="1257372"/>
              <a:ext cx="1205775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MOTIVACIÓN POR SUS LOGROS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7276942" y="1685822"/>
              <a:ext cx="1233591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HONESTIDAD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5576192" y="1936241"/>
              <a:ext cx="1232528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INTERES POR </a:t>
              </a:r>
            </a:p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LOS DEMÁS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241894" y="2185329"/>
              <a:ext cx="1268640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LÍMITES ESCOLARES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 rot="16200000">
              <a:off x="6099290" y="1268446"/>
              <a:ext cx="1885279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rgbClr val="FFFFFF"/>
                  </a:solidFill>
                  <a:latin typeface="Arial Black"/>
                  <a:cs typeface="Arial Black"/>
                </a:rPr>
                <a:t>AUTORREGULACIÓN</a:t>
              </a:r>
              <a:endParaRPr lang="en-US" sz="1100" dirty="0">
                <a:solidFill>
                  <a:srgbClr val="FFFFFF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 rot="5400000">
              <a:off x="8110651" y="2863794"/>
              <a:ext cx="1248920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INTEGRIDAD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 rot="16200000">
              <a:off x="7720837" y="3007252"/>
              <a:ext cx="975387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APOYO FAMILIAR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 rot="16200000">
              <a:off x="6745529" y="3077769"/>
              <a:ext cx="1614054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LA COMUNIDAD VALORA A LOS NIÑOS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 rot="5400000">
              <a:off x="6232304" y="2742820"/>
              <a:ext cx="1209720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SOLUCIÓN PACÍFICA DE CONFLICTOS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4261763" y="2540195"/>
              <a:ext cx="2138443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>
                  <a:solidFill>
                    <a:srgbClr val="FFFFFF"/>
                  </a:solidFill>
                  <a:latin typeface="Arial Black"/>
                  <a:cs typeface="Arial Black"/>
                </a:rPr>
                <a:t>RELACIONES</a:t>
              </a:r>
              <a:r>
                <a:rPr lang="en-US" sz="1100" dirty="0">
                  <a:solidFill>
                    <a:srgbClr val="FF0000"/>
                  </a:solidFill>
                  <a:latin typeface="Arial Black"/>
                  <a:cs typeface="Arial Black"/>
                </a:rPr>
                <a:t> </a:t>
              </a:r>
              <a:r>
                <a:rPr lang="en-US" sz="1100" dirty="0">
                  <a:solidFill>
                    <a:schemeClr val="bg1"/>
                  </a:solidFill>
                  <a:latin typeface="Arial Black"/>
                  <a:cs typeface="Arial Black"/>
                </a:rPr>
                <a:t>POSITIVAS CON OTROS ADULTOS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2692783" y="2373888"/>
              <a:ext cx="1479885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PLANIFICACIÓN Y TOMA DE DECISIONES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 rot="5400000">
              <a:off x="1787136" y="2947844"/>
              <a:ext cx="1201855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LÍMITES VECINALES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852076" y="3383943"/>
              <a:ext cx="1226382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PROGRAMAS PARA NIÑOS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456445" y="3690016"/>
              <a:ext cx="736971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TAREA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02019" y="3924249"/>
              <a:ext cx="1667179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PODER PERSONAL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462647" y="4067908"/>
              <a:ext cx="1093983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IGUALDAD Y JUSTICIA SOCIAL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116291" y="4307009"/>
              <a:ext cx="2220306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EL COMPORTAMIENTO </a:t>
              </a:r>
            </a:p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DE LOS ADULTOS COMO EJEMPLO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178477" y="5032607"/>
              <a:ext cx="1134740" cy="41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LÍMITES FAMILIARES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16291" y="5607030"/>
              <a:ext cx="1178702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SENTIDO DE PROPÓSITO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 rot="16200000">
              <a:off x="976601" y="5370516"/>
              <a:ext cx="1114126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SEGURIDAD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 rot="16200000">
              <a:off x="1511540" y="5291977"/>
              <a:ext cx="988847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LEER POR PLACER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2336597" y="4843079"/>
              <a:ext cx="1406171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 CONEXIÓN CON LA ESCUELA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2332633" y="5584258"/>
              <a:ext cx="1466041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ALTAS EXPECTATIVAS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 rot="16200000">
              <a:off x="2862158" y="4900627"/>
              <a:ext cx="2173721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CAPACIDAD CULTURAL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4355835" y="4015250"/>
              <a:ext cx="1955352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VISIÓN POSITIVA DEL FUTURO PERSONAL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 rot="5400000">
              <a:off x="3665658" y="5059920"/>
              <a:ext cx="1556826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CAPACIDAD INTERPERSONAL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4757106" y="4595840"/>
              <a:ext cx="1668989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 Black"/>
                  <a:cs typeface="Arial Black"/>
                </a:rPr>
                <a:t>LOS NIÑOS COMO RECURSOS</a:t>
              </a: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4762614" y="5217836"/>
              <a:ext cx="1743291" cy="704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LA PARTICIPACIÓN DE LOS PADRES EN LAS ACTIVIDADES ESCOLARES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 rot="16200000">
              <a:off x="5790651" y="4803161"/>
              <a:ext cx="2014666" cy="399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COMPAÑEROS COMO INFLUENCIA POSITIVA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7104625" y="4356739"/>
              <a:ext cx="829092" cy="552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TIEMPO EN LA CASA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7095721" y="5090942"/>
              <a:ext cx="1403053" cy="856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UN PLANTEL EDUCATIVO QUE SE INTERESA </a:t>
              </a:r>
              <a:b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</a:b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POR EL NIÑO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 rot="16200000">
              <a:off x="7609760" y="4741656"/>
              <a:ext cx="2233422" cy="247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ACTIVIDADES CREATIVAS</a:t>
              </a:r>
              <a:endParaRPr lang="en-US" sz="11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3872967" y="3170767"/>
              <a:ext cx="256841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ELEMENTOS </a:t>
              </a:r>
              <a:r>
                <a:rPr lang="en-US" sz="1100" dirty="0">
                  <a:solidFill>
                    <a:schemeClr val="bg1"/>
                  </a:solidFill>
                  <a:latin typeface="Arial Black"/>
                  <a:cs typeface="Arial Black"/>
                </a:rPr>
                <a:t>QUE SUS HIJOS NECESITAN PARA TRIUNFAR EN LA </a:t>
              </a:r>
              <a:r>
                <a: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VIDA</a:t>
              </a:r>
              <a:r>
                <a:rPr lang="en-US" sz="1100" baseline="300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®</a:t>
              </a:r>
              <a:endParaRPr lang="en-US" sz="1100" baseline="30000" dirty="0">
                <a:solidFill>
                  <a:schemeClr val="bg1"/>
                </a:solidFill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2842620" y="2962198"/>
              <a:ext cx="10845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spc="-3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40</a:t>
              </a:r>
              <a:endParaRPr lang="en-US" sz="5400" spc="-300" dirty="0"/>
            </a:p>
          </p:txBody>
        </p:sp>
      </p:grpSp>
      <p:sp>
        <p:nvSpPr>
          <p:cNvPr id="139" name="Rectangle 138"/>
          <p:cNvSpPr/>
          <p:nvPr/>
        </p:nvSpPr>
        <p:spPr>
          <a:xfrm>
            <a:off x="1" y="-1"/>
            <a:ext cx="9144000" cy="6158997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889" y="1141857"/>
            <a:ext cx="2584224" cy="409168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59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/>
          <p:cNvGrpSpPr/>
          <p:nvPr/>
        </p:nvGrpSpPr>
        <p:grpSpPr>
          <a:xfrm>
            <a:off x="0" y="-339552"/>
            <a:ext cx="9144000" cy="6498549"/>
            <a:chOff x="0" y="-339552"/>
            <a:chExt cx="9144000" cy="6498549"/>
          </a:xfrm>
        </p:grpSpPr>
        <p:pic>
          <p:nvPicPr>
            <p:cNvPr id="104" name="Picture 103" descr="AssetBlocksColor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339552"/>
              <a:ext cx="9144000" cy="6498549"/>
            </a:xfrm>
            <a:prstGeom prst="rect">
              <a:avLst/>
            </a:prstGeom>
          </p:spPr>
        </p:pic>
        <p:grpSp>
          <p:nvGrpSpPr>
            <p:cNvPr id="105" name="Group 104"/>
            <p:cNvGrpSpPr/>
            <p:nvPr/>
          </p:nvGrpSpPr>
          <p:grpSpPr>
            <a:xfrm>
              <a:off x="116291" y="348537"/>
              <a:ext cx="8742572" cy="5762702"/>
              <a:chOff x="116291" y="348537"/>
              <a:chExt cx="8742572" cy="5762702"/>
            </a:xfrm>
          </p:grpSpPr>
          <p:sp>
            <p:nvSpPr>
              <p:cNvPr id="106" name="TextBox 105"/>
              <p:cNvSpPr txBox="1"/>
              <p:nvPr/>
            </p:nvSpPr>
            <p:spPr>
              <a:xfrm rot="16200000">
                <a:off x="266933" y="2012434"/>
                <a:ext cx="2026553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COMPROMISO HACIA EL APRENDIZAJE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 rot="16200000">
                <a:off x="7572132" y="4144223"/>
                <a:ext cx="1311405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HABILIDAD DE RESISTENCIA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 rot="16200000">
                <a:off x="901358" y="2166677"/>
                <a:ext cx="1843189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COMUNICACIÓN FAMILIAR POSITIVA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2186395" y="1566698"/>
                <a:ext cx="1231335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AUTOESTIMA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2085498" y="1964857"/>
                <a:ext cx="2122447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COMUNIDAD RELIGIOSA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 rot="16200000">
                <a:off x="3358298" y="1260019"/>
                <a:ext cx="2070467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SERVICIO A LOS DEMÁS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 rot="16200000">
                <a:off x="4103667" y="1464404"/>
                <a:ext cx="1555277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UNA COMUNIDAD COMPROMETIDA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 rot="5400000">
                <a:off x="4516883" y="1479436"/>
                <a:ext cx="1677562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RESPONSABILIDAD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5602944" y="1257372"/>
                <a:ext cx="1205775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MOTIVACIÓN POR SUS LOGROS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7276942" y="1685822"/>
                <a:ext cx="1233591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HONESTIDAD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6" name="TextBox 115"/>
              <p:cNvSpPr txBox="1"/>
              <p:nvPr/>
            </p:nvSpPr>
            <p:spPr>
              <a:xfrm>
                <a:off x="5576192" y="1936241"/>
                <a:ext cx="1232528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INTERES POR 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LOS DEMÁS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7241894" y="2185329"/>
                <a:ext cx="1268640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LÍMITES ESCOLARES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 rot="16200000">
                <a:off x="6099290" y="1268446"/>
                <a:ext cx="1885279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rgbClr val="FFFFFF"/>
                    </a:solidFill>
                    <a:latin typeface="Arial Black"/>
                    <a:cs typeface="Arial Black"/>
                  </a:rPr>
                  <a:t>AUTORREGULACIÓN</a:t>
                </a:r>
                <a:endParaRPr lang="en-US" sz="1100" dirty="0">
                  <a:solidFill>
                    <a:srgbClr val="FFFFFF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 rot="5400000">
                <a:off x="8110651" y="2863794"/>
                <a:ext cx="1248920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INTEGRIDAD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 rot="16200000">
                <a:off x="7720837" y="3007252"/>
                <a:ext cx="975387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APOYO FAMILIAR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 rot="16200000">
                <a:off x="6745529" y="3077769"/>
                <a:ext cx="1614054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COMUNIDAD VALORA A LOS NIÑOS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2" name="TextBox 121"/>
              <p:cNvSpPr txBox="1"/>
              <p:nvPr/>
            </p:nvSpPr>
            <p:spPr>
              <a:xfrm rot="5400000">
                <a:off x="6232304" y="2742820"/>
                <a:ext cx="1209720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SOLUCIÓN PACÍFICA DE CONFLICTOS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3" name="TextBox 122"/>
              <p:cNvSpPr txBox="1"/>
              <p:nvPr/>
            </p:nvSpPr>
            <p:spPr>
              <a:xfrm>
                <a:off x="4261763" y="2540195"/>
                <a:ext cx="2138443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rgbClr val="FFFFFF"/>
                    </a:solidFill>
                    <a:latin typeface="Arial Black"/>
                    <a:cs typeface="Arial Black"/>
                  </a:rPr>
                  <a:t>RELACIONES</a:t>
                </a:r>
                <a:r>
                  <a:rPr lang="en-US" sz="1100" dirty="0" smtClean="0">
                    <a:solidFill>
                      <a:srgbClr val="FF0000"/>
                    </a:solidFill>
                    <a:latin typeface="Arial Black"/>
                    <a:cs typeface="Arial Black"/>
                  </a:rPr>
                  <a:t>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POSITIVAS CON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OTROS </a:t>
                </a:r>
                <a:r>
                  <a:rPr lang="en-US" sz="110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ADULTOS</a:t>
                </a: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2692783" y="2373888"/>
                <a:ext cx="1479885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PLANIFICACIÓN Y TOMA DE DECISIONES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 rot="5400000">
                <a:off x="1787136" y="2947844"/>
                <a:ext cx="1201855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LÍMITES VECINALES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852076" y="3383943"/>
                <a:ext cx="1226382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PROGRAMAS PARA NIÑOS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6456445" y="3690016"/>
                <a:ext cx="736971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TAREA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602019" y="3924249"/>
                <a:ext cx="1667179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PODER PERSONAL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2462647" y="4067908"/>
                <a:ext cx="1093983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IGUALDAD Y JUSTICIA SOCIAL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0" name="TextBox 129"/>
              <p:cNvSpPr txBox="1"/>
              <p:nvPr/>
            </p:nvSpPr>
            <p:spPr>
              <a:xfrm>
                <a:off x="116291" y="4307009"/>
                <a:ext cx="2220306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EL COMPORTAMIENTO 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DE LOS ADULTOS COMO EJEMPLO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178477" y="5032607"/>
                <a:ext cx="1134740" cy="41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LÍMITES FAMILIARES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116291" y="5607030"/>
                <a:ext cx="1178702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SENTIDO DE PROPÓSITO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 rot="16200000">
                <a:off x="976601" y="5370516"/>
                <a:ext cx="1114126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SEGURIDAD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 rot="16200000">
                <a:off x="1511540" y="5291977"/>
                <a:ext cx="988847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LEER POR PLACER</a:t>
                </a:r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2336597" y="4843079"/>
                <a:ext cx="1406171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 CONEXIÓN CON LA ESCUELA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2332633" y="5584258"/>
                <a:ext cx="1466041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ALTAS EXPECTATIVAS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 rot="16200000">
                <a:off x="2862158" y="4900627"/>
                <a:ext cx="2173721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CAPACIDAD CULTURAL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8" name="TextBox 137"/>
              <p:cNvSpPr txBox="1"/>
              <p:nvPr/>
            </p:nvSpPr>
            <p:spPr>
              <a:xfrm>
                <a:off x="4355835" y="4015250"/>
                <a:ext cx="1955352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VISIÓN POSITIVA DEL FUTURO PERSONAL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 rot="5400000">
                <a:off x="3665658" y="5059920"/>
                <a:ext cx="1556826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CAPACIDAD INTERPERSONAL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4757106" y="4595840"/>
                <a:ext cx="1668989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LOS NIÑOS COMO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RECURSOS</a:t>
                </a:r>
                <a:endParaRPr lang="en-US" sz="1100" dirty="0" smtClean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4762614" y="5217836"/>
                <a:ext cx="1743291" cy="704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LA PARTICIPACIÓN DE LOS PADRES EN LAS ACTIVIDADES ESCOLARES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 rot="16200000">
                <a:off x="5790651" y="4803161"/>
                <a:ext cx="2014666" cy="399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COMPAÑEROS COMO INFLUENCIA POSITIVA</a:t>
                </a:r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7104625" y="4356739"/>
                <a:ext cx="829092" cy="5522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TIEMPO EN LA CASA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44" name="TextBox 143"/>
              <p:cNvSpPr txBox="1"/>
              <p:nvPr/>
            </p:nvSpPr>
            <p:spPr>
              <a:xfrm>
                <a:off x="7095721" y="5090942"/>
                <a:ext cx="1403053" cy="856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UN PLANTEL EDUCATIVO QUE SE INTERESA </a:t>
                </a:r>
                <a:b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</a:b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POR EL NIÑO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 rot="16200000">
                <a:off x="7609760" y="4741656"/>
                <a:ext cx="2233422" cy="247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ACTIVIDADES CREATIVAS</a:t>
                </a:r>
                <a:endParaRPr lang="en-US" sz="1100" dirty="0">
                  <a:solidFill>
                    <a:schemeClr val="bg1"/>
                  </a:solidFill>
                  <a:latin typeface="Arial Black"/>
                  <a:cs typeface="Arial Black"/>
                </a:endParaRPr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3872967" y="3170767"/>
                <a:ext cx="2568413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ELEMENTOS </a:t>
                </a:r>
                <a:r>
                  <a:rPr lang="en-US" sz="1100" dirty="0">
                    <a:solidFill>
                      <a:schemeClr val="bg1"/>
                    </a:solidFill>
                    <a:latin typeface="Arial Black"/>
                    <a:cs typeface="Arial Black"/>
                  </a:rPr>
                  <a:t>QUE SUS HIJOS NECESITAN PARA TRIUNFAR EN LA </a:t>
                </a:r>
                <a:r>
                  <a:rPr lang="en-US" sz="11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VIDA</a:t>
                </a:r>
                <a:r>
                  <a:rPr lang="en-US" sz="1100" baseline="300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®</a:t>
                </a:r>
                <a:endParaRPr lang="en-US" sz="1100" baseline="300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7" name="TextBox 146"/>
              <p:cNvSpPr txBox="1"/>
              <p:nvPr/>
            </p:nvSpPr>
            <p:spPr>
              <a:xfrm>
                <a:off x="2842620" y="2962198"/>
                <a:ext cx="108455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spc="-300" dirty="0" smtClean="0">
                    <a:solidFill>
                      <a:schemeClr val="bg1"/>
                    </a:solidFill>
                    <a:latin typeface="Arial Black"/>
                    <a:cs typeface="Arial Black"/>
                  </a:rPr>
                  <a:t>40</a:t>
                </a:r>
                <a:endParaRPr lang="en-US" sz="5400" spc="-300" dirty="0"/>
              </a:p>
            </p:txBody>
          </p:sp>
        </p:grpSp>
      </p:grpSp>
      <p:sp>
        <p:nvSpPr>
          <p:cNvPr id="57" name="Rectangle 56"/>
          <p:cNvSpPr/>
          <p:nvPr/>
        </p:nvSpPr>
        <p:spPr>
          <a:xfrm>
            <a:off x="8489972" y="3690016"/>
            <a:ext cx="628108" cy="182230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8515890" y="1797816"/>
            <a:ext cx="628109" cy="53827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1313217" y="5512319"/>
            <a:ext cx="7734911" cy="70845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0" y="0"/>
            <a:ext cx="8515891" cy="55123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51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158047916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27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76767082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6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86546969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099"/>
          <a:stretch/>
        </p:blipFill>
        <p:spPr>
          <a:xfrm>
            <a:off x="4101737" y="3553096"/>
            <a:ext cx="5042263" cy="200150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36407" y="3876985"/>
            <a:ext cx="5321037" cy="1405289"/>
          </a:xfrm>
        </p:spPr>
        <p:txBody>
          <a:bodyPr/>
          <a:lstStyle/>
          <a:p>
            <a:r>
              <a:rPr lang="es-MX" sz="3200" dirty="0"/>
              <a:t>¿PUNTOS </a:t>
            </a:r>
            <a:r>
              <a:rPr lang="es-MX" sz="3200" dirty="0" smtClean="0"/>
              <a:t>FUERTES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s-MX" sz="3200" dirty="0"/>
              <a:t>¿</a:t>
            </a:r>
            <a:r>
              <a:rPr lang="es-MX" sz="3200" dirty="0" smtClean="0"/>
              <a:t>LOGROS AVANZADOS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1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140473292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91"/>
          <a:stretch/>
        </p:blipFill>
        <p:spPr>
          <a:xfrm>
            <a:off x="0" y="3661928"/>
            <a:ext cx="5154745" cy="2015172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0664" y="3898893"/>
            <a:ext cx="5064921" cy="1661176"/>
          </a:xfrm>
        </p:spPr>
        <p:txBody>
          <a:bodyPr/>
          <a:lstStyle/>
          <a:p>
            <a:r>
              <a:rPr lang="es-MX" sz="3200" dirty="0" smtClean="0"/>
              <a:t>¿INTERESES</a:t>
            </a:r>
            <a:r>
              <a:rPr lang="en-US" sz="3200" dirty="0" smtClean="0"/>
              <a:t>?</a:t>
            </a:r>
            <a:r>
              <a:rPr lang="es-MX" sz="3200" dirty="0" smtClean="0"/>
              <a:t> ¿ENTRETENIMIENTOS</a:t>
            </a:r>
            <a:r>
              <a:rPr lang="en-US" sz="3200" dirty="0" smtClean="0"/>
              <a:t>?</a:t>
            </a:r>
            <a:br>
              <a:rPr lang="en-US" sz="3200" dirty="0" smtClean="0"/>
            </a:br>
            <a:r>
              <a:rPr lang="es-MX" sz="3200" dirty="0"/>
              <a:t>¿TIEMPO </a:t>
            </a:r>
            <a:r>
              <a:rPr lang="es-MX" sz="3200" dirty="0" smtClean="0"/>
              <a:t>LIBRE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.8_different_ki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417" y="475669"/>
            <a:ext cx="8215473" cy="5582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5153042" y="4301226"/>
            <a:ext cx="3990958" cy="1446609"/>
          </a:xfrm>
          <a:prstGeom prst="rect">
            <a:avLst/>
          </a:prstGeom>
        </p:spPr>
      </p:pic>
      <p:sp>
        <p:nvSpPr>
          <p:cNvPr id="12" name="Content Placeholder 3"/>
          <p:cNvSpPr>
            <a:spLocks noGrp="1"/>
          </p:cNvSpPr>
          <p:nvPr>
            <p:ph idx="1"/>
          </p:nvPr>
        </p:nvSpPr>
        <p:spPr>
          <a:xfrm>
            <a:off x="5226448" y="4763960"/>
            <a:ext cx="4044875" cy="498594"/>
          </a:xfrm>
        </p:spPr>
        <p:txBody>
          <a:bodyPr/>
          <a:lstStyle/>
          <a:p>
            <a:pPr>
              <a:lnSpc>
                <a:spcPts val="2880"/>
              </a:lnSpc>
            </a:pPr>
            <a:r>
              <a:rPr lang="en-US" sz="3200" b="1" dirty="0">
                <a:solidFill>
                  <a:schemeClr val="bg1"/>
                </a:solidFill>
              </a:rPr>
              <a:t>¿SINGULARIDAD?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11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2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6598</TotalTime>
  <Words>891</Words>
  <Application>Microsoft Macintosh PowerPoint</Application>
  <PresentationFormat>On-screen Show (4:3)</PresentationFormat>
  <Paragraphs>198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¿Qué hacemos ahora? Parte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226</cp:revision>
  <cp:lastPrinted>2013-05-06T16:14:26Z</cp:lastPrinted>
  <dcterms:created xsi:type="dcterms:W3CDTF">2011-10-12T15:18:31Z</dcterms:created>
  <dcterms:modified xsi:type="dcterms:W3CDTF">2016-07-25T14:19:08Z</dcterms:modified>
</cp:coreProperties>
</file>