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MelLanQxvu2rA+RRUalc6A==" hashData="+E5goBcSLCA0LsUYVMX//dynhRQ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53" autoAdjust="0"/>
    <p:restoredTop sz="79452" autoAdjust="0"/>
  </p:normalViewPr>
  <p:slideViewPr>
    <p:cSldViewPr snapToGrid="0" snapToObjects="1">
      <p:cViewPr varScale="1">
        <p:scale>
          <a:sx n="54" d="100"/>
          <a:sy n="54" d="100"/>
        </p:scale>
        <p:origin x="-1334" y="-82"/>
      </p:cViewPr>
      <p:guideLst>
        <p:guide orient="horz" pos="1343"/>
        <p:guide pos="308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7" d="100"/>
        <a:sy n="167" d="100"/>
      </p:scale>
      <p:origin x="0" y="0"/>
    </p:cViewPr>
  </p:sorterViewPr>
  <p:notesViewPr>
    <p:cSldViewPr snapToGrid="0" snapToObjects="1" showGuides="1">
      <p:cViewPr varScale="1">
        <p:scale>
          <a:sx n="102" d="100"/>
          <a:sy n="102" d="100"/>
        </p:scale>
        <p:origin x="-4112" y="-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 smtClean="0"/>
              <a:t>Session 12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C88EB0-7FC7-7D4C-BFB0-5D4C44D0B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1269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AB6CA4-3077-A54A-AEC1-365BDC3FF56F}" type="datetimeFigureOut">
              <a:rPr lang="en-US" smtClean="0"/>
              <a:t>6/22/2016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E7B6B9-2A83-3C48-8B46-44A2C9502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7934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SESIÓN </a:t>
            </a:r>
            <a:r>
              <a:rPr lang="en-US" dirty="0" smtClean="0"/>
              <a:t>12</a:t>
            </a:r>
          </a:p>
          <a:p>
            <a:r>
              <a:rPr lang="en-US" dirty="0" smtClean="0"/>
              <a:t>¿</a:t>
            </a:r>
            <a:r>
              <a:rPr lang="en-US" dirty="0" err="1" smtClean="0"/>
              <a:t>Qué</a:t>
            </a:r>
            <a:r>
              <a:rPr lang="en-US" dirty="0" smtClean="0"/>
              <a:t> </a:t>
            </a:r>
            <a:r>
              <a:rPr lang="en-US" dirty="0" err="1" smtClean="0"/>
              <a:t>hacemos</a:t>
            </a:r>
            <a:r>
              <a:rPr lang="en-US" dirty="0" smtClean="0"/>
              <a:t> </a:t>
            </a:r>
            <a:r>
              <a:rPr lang="en-US" dirty="0" err="1" smtClean="0"/>
              <a:t>ahora</a:t>
            </a:r>
            <a:r>
              <a:rPr lang="en-US" dirty="0" smtClean="0"/>
              <a:t>? Parte 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1378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podría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interponerse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esfuerzos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factor? 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agenda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saturada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faltan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claves? 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dudas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respecto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capacidad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opondrá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esfuerzo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3408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aspecto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identificar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opciones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5605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Debemos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comenzar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realizando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dinámica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Debemos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consultar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sea un maestro,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líder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consejero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etcétera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¿Le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contamos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queremos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intentamos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incorporar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sutil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1046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cosas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estrategia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empezar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Pídales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lean el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Emerson que se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encuentra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página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71 del Manual del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Permita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voluntario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lea en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voz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alta.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Luego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pregunte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¿Cree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padres de Emerson van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camino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correcto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no?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0111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Raising Highly</a:t>
            </a:r>
            <a:r>
              <a:rPr lang="en-US" baseline="0" dirty="0" smtClean="0"/>
              <a:t> Capable Kids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897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última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identificamos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urgentes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desarrollar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Volvamos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desarrollar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1107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primero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identificar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inicial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3843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¿Este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conoce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¿Le ha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hablado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respecto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antes? 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 ha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mencionado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desarrollar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Si no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así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quizás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ayudarle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comprender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valioso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forma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marcaría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diferencia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Entre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 “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venda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ese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mayores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oportunidades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tendrá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desee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6265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Ahora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identificar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objetivo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5107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deseamos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ocurra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resultado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Obviamente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queremos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probablemente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irreal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causa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fricción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solo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necesario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capacitar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herramientas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éxito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5575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tercer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aspecto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realizar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identificar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366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necesario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dinero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respaldar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esfuerzos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experiencia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relacionarse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amigos,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familiares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estén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dispuestos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ayudarnos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Vivimos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área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muchos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7410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cuarto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aspecto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identificar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obstáculos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54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sion Titl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1815" y="193"/>
            <a:ext cx="6366867" cy="685761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059618" y="4878964"/>
            <a:ext cx="5084382" cy="1793688"/>
          </a:xfrm>
        </p:spPr>
        <p:txBody>
          <a:bodyPr anchor="t"/>
          <a:lstStyle>
            <a:lvl1pPr algn="l">
              <a:lnSpc>
                <a:spcPts val="5200"/>
              </a:lnSpc>
              <a:defRPr sz="5000" b="1" i="1" cap="none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062418" y="4633206"/>
            <a:ext cx="5084382" cy="38422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93" y="567547"/>
            <a:ext cx="1419164" cy="19233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4703" y="6350779"/>
            <a:ext cx="17633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12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ictur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66036" y="1058806"/>
            <a:ext cx="4120764" cy="4149420"/>
          </a:xfrm>
        </p:spPr>
        <p:txBody>
          <a:bodyPr anchor="t" anchorCtr="0"/>
          <a:lstStyle>
            <a:lvl1pPr>
              <a:spcAft>
                <a:spcPts val="1200"/>
              </a:spcAft>
              <a:defRPr sz="2800" b="1"/>
            </a:lvl1pPr>
            <a:lvl2pPr marL="0" indent="0">
              <a:buNone/>
              <a:defRPr sz="2000"/>
            </a:lvl2pPr>
            <a:lvl3pPr marL="227013" indent="-227013">
              <a:defRPr sz="2000"/>
            </a:lvl3pPr>
            <a:lvl4pPr marL="574675" indent="-231775">
              <a:tabLst/>
              <a:defRPr sz="1600"/>
            </a:lvl4pPr>
            <a:lvl5pPr marL="915988" indent="-228600">
              <a:tabLst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12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862434"/>
            <a:ext cx="4280041" cy="434579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99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Right Pictur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9562" y="1058806"/>
            <a:ext cx="4120764" cy="4149420"/>
          </a:xfrm>
        </p:spPr>
        <p:txBody>
          <a:bodyPr anchor="t" anchorCtr="0"/>
          <a:lstStyle>
            <a:lvl1pPr>
              <a:spcAft>
                <a:spcPts val="1200"/>
              </a:spcAft>
              <a:defRPr sz="2800" b="1"/>
            </a:lvl1pPr>
            <a:lvl2pPr marL="0" indent="0">
              <a:buNone/>
              <a:defRPr sz="2000"/>
            </a:lvl2pPr>
            <a:lvl3pPr marL="227013" indent="-227013">
              <a:defRPr sz="2000"/>
            </a:lvl3pPr>
            <a:lvl4pPr marL="574675" indent="-231775">
              <a:tabLst/>
              <a:defRPr sz="1600"/>
            </a:lvl4pPr>
            <a:lvl5pPr marL="915988" indent="-228600">
              <a:tabLst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12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863959" y="862434"/>
            <a:ext cx="4280041" cy="434579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30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sed Content Green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 sz="2000"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E4D42"/>
                </a:solidFill>
              </a:defRPr>
            </a:lvl1pPr>
          </a:lstStyle>
          <a:p>
            <a:r>
              <a:rPr lang="en-US" dirty="0" smtClean="0"/>
              <a:t>12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609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sed Picture Green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E4D42"/>
                </a:solidFill>
              </a:defRPr>
            </a:lvl1pPr>
          </a:lstStyle>
          <a:p>
            <a:r>
              <a:rPr lang="en-US" dirty="0" smtClean="0"/>
              <a:t>12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5959086" y="1058805"/>
            <a:ext cx="2727713" cy="4873397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bg1"/>
                </a:solidFill>
              </a:defRPr>
            </a:lvl1pPr>
            <a:lvl2pPr marL="0" indent="0"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227013" indent="-227013">
              <a:spcAft>
                <a:spcPts val="600"/>
              </a:spcAft>
              <a:defRPr sz="2000">
                <a:solidFill>
                  <a:schemeClr val="bg1"/>
                </a:solidFill>
              </a:defRPr>
            </a:lvl3pPr>
            <a:lvl4pPr marL="574675" indent="-231775">
              <a:tabLst/>
              <a:defRPr sz="1600">
                <a:solidFill>
                  <a:schemeClr val="bg1"/>
                </a:solidFill>
              </a:defRPr>
            </a:lvl4pPr>
            <a:lvl5pPr marL="915988" indent="-228600">
              <a:tabLst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497279" cy="68580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11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12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55184" y="1058805"/>
            <a:ext cx="3331615" cy="4873397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bg1"/>
                </a:solidFill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 marL="227013" indent="-227013">
              <a:defRPr sz="2000">
                <a:solidFill>
                  <a:schemeClr val="bg1"/>
                </a:solidFill>
              </a:defRPr>
            </a:lvl3pPr>
            <a:lvl4pPr marL="574675" indent="-231775">
              <a:tabLst/>
              <a:defRPr sz="1600">
                <a:solidFill>
                  <a:schemeClr val="bg1"/>
                </a:solidFill>
              </a:defRPr>
            </a:lvl4pPr>
            <a:lvl5pPr marL="915988" indent="-228600">
              <a:tabLst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92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4703" y="6350779"/>
            <a:ext cx="17633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r>
              <a:rPr lang="en-US" dirty="0" smtClean="0"/>
              <a:t>12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  <p:sldLayoutId id="2147483656" r:id="rId3"/>
    <p:sldLayoutId id="2147483660" r:id="rId4"/>
    <p:sldLayoutId id="2147483654" r:id="rId5"/>
    <p:sldLayoutId id="2147483658" r:id="rId6"/>
    <p:sldLayoutId id="2147483662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500" b="1" i="0" kern="1200">
          <a:solidFill>
            <a:schemeClr val="tx1"/>
          </a:solidFill>
          <a:latin typeface="Helvetica"/>
          <a:ea typeface="+mj-ea"/>
          <a:cs typeface="Helvetica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Tx/>
        <a:buNone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1pPr>
      <a:lvl2pPr marL="800100" indent="-3429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9618" y="4518324"/>
            <a:ext cx="5084382" cy="1793688"/>
          </a:xfrm>
        </p:spPr>
        <p:txBody>
          <a:bodyPr/>
          <a:lstStyle/>
          <a:p>
            <a:r>
              <a:rPr lang="en-US" dirty="0"/>
              <a:t>¿</a:t>
            </a:r>
            <a:r>
              <a:rPr lang="en-US" dirty="0" err="1"/>
              <a:t>Qué</a:t>
            </a:r>
            <a:r>
              <a:rPr lang="en-US" dirty="0"/>
              <a:t> </a:t>
            </a:r>
            <a:r>
              <a:rPr lang="en-US" dirty="0" err="1"/>
              <a:t>hacemos</a:t>
            </a:r>
            <a:r>
              <a:rPr lang="en-US" dirty="0"/>
              <a:t> </a:t>
            </a:r>
            <a:r>
              <a:rPr lang="en-US" dirty="0" err="1"/>
              <a:t>ahora</a:t>
            </a:r>
            <a:r>
              <a:rPr lang="en-US" dirty="0"/>
              <a:t>? Parte 2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62418" y="4272566"/>
            <a:ext cx="5084382" cy="384225"/>
          </a:xfrm>
        </p:spPr>
        <p:txBody>
          <a:bodyPr/>
          <a:lstStyle/>
          <a:p>
            <a:r>
              <a:rPr lang="es-MX" dirty="0"/>
              <a:t>SESIÓN </a:t>
            </a:r>
            <a:r>
              <a:rPr lang="en-US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363687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2.9_climbing_wall_obstacles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216"/>
          <a:stretch/>
        </p:blipFill>
        <p:spPr>
          <a:xfrm>
            <a:off x="1594991" y="-441993"/>
            <a:ext cx="7549010" cy="6858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12 | Diapositiva </a:t>
            </a:r>
            <a:fld id="{F1901841-6928-EC4E-94D3-C0DFFDB1ED7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23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891088" y="2132012"/>
            <a:ext cx="3776276" cy="3962095"/>
          </a:xfrm>
        </p:spPr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IDENTIFIQUE SUS OPCIONES.</a:t>
            </a:r>
          </a:p>
        </p:txBody>
      </p:sp>
      <p:pic>
        <p:nvPicPr>
          <p:cNvPr id="4" name="Picture 3" descr="12.10_crazy_road_sign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0169" y="774842"/>
            <a:ext cx="3380622" cy="5359117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12 | Diapositiva </a:t>
            </a:r>
            <a:fld id="{F1901841-6928-EC4E-94D3-C0DFFDB1ED7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6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12 | Diapositiva </a:t>
            </a:r>
            <a:fld id="{F1901841-6928-EC4E-94D3-C0DFFDB1ED7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3" name="Picture 2" descr="12.11_ballo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608" y="957689"/>
            <a:ext cx="6461731" cy="464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37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12 | Diapositiva </a:t>
            </a:r>
            <a:fld id="{F1901841-6928-EC4E-94D3-C0DFFDB1ED75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6" name="Picture 5" descr="12.12_ma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989" y="713017"/>
            <a:ext cx="6870023" cy="5054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776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3629" y="5980078"/>
            <a:ext cx="1023635" cy="338937"/>
          </a:xfrm>
          <a:prstGeom prst="rect">
            <a:avLst/>
          </a:prstGeom>
        </p:spPr>
      </p:pic>
      <p:sp>
        <p:nvSpPr>
          <p:cNvPr id="5" name="Subtitle 1"/>
          <p:cNvSpPr txBox="1">
            <a:spLocks/>
          </p:cNvSpPr>
          <p:nvPr/>
        </p:nvSpPr>
        <p:spPr>
          <a:xfrm>
            <a:off x="4062417" y="1936714"/>
            <a:ext cx="4739451" cy="384974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2400" b="1" i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1" dirty="0" err="1"/>
              <a:t>Hijos</a:t>
            </a:r>
            <a:r>
              <a:rPr lang="en-US" sz="1000" b="0" i="1" dirty="0"/>
              <a:t> </a:t>
            </a:r>
            <a:r>
              <a:rPr lang="en-US" sz="1000" b="0" i="1" dirty="0" err="1"/>
              <a:t>altamente</a:t>
            </a:r>
            <a:r>
              <a:rPr lang="en-US" sz="1000" b="0" i="1" dirty="0"/>
              <a:t> </a:t>
            </a:r>
            <a:r>
              <a:rPr lang="en-US" sz="1000" b="0" i="1" dirty="0" err="1"/>
              <a:t>capaces</a:t>
            </a:r>
            <a:endParaRPr lang="en-US" sz="1000" b="0" i="1" dirty="0"/>
          </a:p>
          <a:p>
            <a:endParaRPr lang="en-US" sz="1000" b="0" dirty="0"/>
          </a:p>
          <a:p>
            <a:r>
              <a:rPr lang="en-US" sz="1000" b="0" dirty="0"/>
              <a:t>© 2013, 2016 </a:t>
            </a:r>
            <a:r>
              <a:rPr lang="en-US" sz="1000" b="0" dirty="0" err="1"/>
              <a:t>RezilientKidz</a:t>
            </a:r>
            <a:endParaRPr lang="en-US" sz="1000" b="0" dirty="0"/>
          </a:p>
          <a:p>
            <a:endParaRPr lang="en-US" sz="1000" b="0" dirty="0"/>
          </a:p>
          <a:p>
            <a:r>
              <a:rPr lang="en-US" sz="1000" b="0" dirty="0" err="1"/>
              <a:t>RezilientKidz</a:t>
            </a:r>
            <a:r>
              <a:rPr lang="en-US" sz="1000" b="0" dirty="0"/>
              <a:t>, los logos </a:t>
            </a:r>
            <a:r>
              <a:rPr lang="en-US" sz="1000" b="0" dirty="0" err="1"/>
              <a:t>que</a:t>
            </a:r>
            <a:r>
              <a:rPr lang="en-US" sz="1000" b="0" dirty="0"/>
              <a:t> le </a:t>
            </a:r>
            <a:r>
              <a:rPr lang="en-US" sz="1000" b="0" dirty="0" err="1"/>
              <a:t>acompañan</a:t>
            </a:r>
            <a:r>
              <a:rPr lang="en-US" sz="1000" b="0" dirty="0"/>
              <a:t> y el </a:t>
            </a:r>
            <a:r>
              <a:rPr lang="en-US" sz="1000" b="0" dirty="0" err="1"/>
              <a:t>diseño</a:t>
            </a:r>
            <a:r>
              <a:rPr lang="en-US" sz="1000" b="0" dirty="0"/>
              <a:t> de </a:t>
            </a:r>
            <a:r>
              <a:rPr lang="en-US" sz="1000" b="0" dirty="0" err="1"/>
              <a:t>RezilientKidz</a:t>
            </a:r>
            <a:r>
              <a:rPr lang="en-US" sz="1000" b="0" dirty="0"/>
              <a:t>. </a:t>
            </a:r>
            <a:br>
              <a:rPr lang="en-US" sz="1000" b="0" dirty="0"/>
            </a:br>
            <a:r>
              <a:rPr lang="en-US" sz="1000" b="0" dirty="0"/>
              <a:t>8675 Explorer Dr., Colorado Springs CO 80920.</a:t>
            </a:r>
          </a:p>
          <a:p>
            <a:endParaRPr lang="en-US" sz="1000" b="0" dirty="0"/>
          </a:p>
          <a:p>
            <a:r>
              <a:rPr lang="en-US" sz="1000" b="0" dirty="0" err="1"/>
              <a:t>Ninguna</a:t>
            </a:r>
            <a:r>
              <a:rPr lang="en-US" sz="1000" b="0" dirty="0"/>
              <a:t> parte de </a:t>
            </a:r>
            <a:r>
              <a:rPr lang="en-US" sz="1000" b="0" dirty="0" err="1"/>
              <a:t>este</a:t>
            </a:r>
            <a:r>
              <a:rPr lang="en-US" sz="1000" b="0" dirty="0"/>
              <a:t> material </a:t>
            </a:r>
            <a:r>
              <a:rPr lang="en-US" sz="1000" b="0" dirty="0" err="1"/>
              <a:t>puede</a:t>
            </a:r>
            <a:r>
              <a:rPr lang="en-US" sz="1000" b="0" dirty="0"/>
              <a:t> </a:t>
            </a:r>
            <a:r>
              <a:rPr lang="en-US" sz="1000" b="0" dirty="0" err="1"/>
              <a:t>ser</a:t>
            </a:r>
            <a:r>
              <a:rPr lang="en-US" sz="1000" b="0" dirty="0"/>
              <a:t> </a:t>
            </a:r>
            <a:r>
              <a:rPr lang="en-US" sz="1000" b="0" dirty="0" err="1"/>
              <a:t>reproducida</a:t>
            </a:r>
            <a:r>
              <a:rPr lang="en-US" sz="1000" b="0" dirty="0"/>
              <a:t>, </a:t>
            </a:r>
            <a:r>
              <a:rPr lang="en-US" sz="1000" b="0" dirty="0" err="1"/>
              <a:t>almacenada</a:t>
            </a:r>
            <a:r>
              <a:rPr lang="en-US" sz="1000" b="0" dirty="0"/>
              <a:t> en </a:t>
            </a:r>
            <a:r>
              <a:rPr lang="en-US" sz="1000" b="0" dirty="0" err="1"/>
              <a:t>algún</a:t>
            </a:r>
            <a:r>
              <a:rPr lang="en-US" sz="1000" b="0" dirty="0"/>
              <a:t> </a:t>
            </a:r>
            <a:r>
              <a:rPr lang="en-US" sz="1000" b="0" dirty="0" err="1"/>
              <a:t>sistema</a:t>
            </a:r>
            <a:r>
              <a:rPr lang="en-US" sz="1000" b="0" dirty="0"/>
              <a:t> digital o </a:t>
            </a:r>
            <a:r>
              <a:rPr lang="en-US" sz="1000" b="0" dirty="0" err="1"/>
              <a:t>transmitida</a:t>
            </a:r>
            <a:r>
              <a:rPr lang="en-US" sz="1000" b="0" dirty="0"/>
              <a:t> de </a:t>
            </a:r>
            <a:r>
              <a:rPr lang="en-US" sz="1000" b="0" dirty="0" err="1"/>
              <a:t>ninguna</a:t>
            </a:r>
            <a:r>
              <a:rPr lang="en-US" sz="1000" b="0" dirty="0"/>
              <a:t> forma o </a:t>
            </a:r>
            <a:r>
              <a:rPr lang="en-US" sz="1000" b="0" dirty="0" err="1"/>
              <a:t>por</a:t>
            </a:r>
            <a:r>
              <a:rPr lang="en-US" sz="1000" b="0" dirty="0"/>
              <a:t> </a:t>
            </a:r>
            <a:r>
              <a:rPr lang="en-US" sz="1000" b="0" dirty="0" err="1"/>
              <a:t>ningún</a:t>
            </a:r>
            <a:r>
              <a:rPr lang="en-US" sz="1000" b="0" dirty="0"/>
              <a:t> </a:t>
            </a:r>
            <a:r>
              <a:rPr lang="en-US" sz="1000" b="0" dirty="0" err="1"/>
              <a:t>medio</a:t>
            </a:r>
            <a:r>
              <a:rPr lang="en-US" sz="1000" b="0" dirty="0"/>
              <a:t>, </a:t>
            </a:r>
            <a:r>
              <a:rPr lang="en-US" sz="1000" b="0" dirty="0" err="1"/>
              <a:t>ya</a:t>
            </a:r>
            <a:r>
              <a:rPr lang="en-US" sz="1000" b="0" dirty="0"/>
              <a:t> sea </a:t>
            </a:r>
            <a:r>
              <a:rPr lang="en-US" sz="1000" b="0" dirty="0" err="1"/>
              <a:t>electrónico</a:t>
            </a:r>
            <a:r>
              <a:rPr lang="en-US" sz="1000" b="0" dirty="0"/>
              <a:t>, </a:t>
            </a:r>
            <a:r>
              <a:rPr lang="en-US" sz="1000" b="0" dirty="0" err="1"/>
              <a:t>mecánico</a:t>
            </a:r>
            <a:r>
              <a:rPr lang="en-US" sz="1000" b="0" dirty="0"/>
              <a:t>, </a:t>
            </a:r>
            <a:r>
              <a:rPr lang="en-US" sz="1000" b="0" dirty="0" err="1"/>
              <a:t>fotocopiado</a:t>
            </a:r>
            <a:r>
              <a:rPr lang="en-US" sz="1000" b="0" dirty="0"/>
              <a:t>, </a:t>
            </a:r>
            <a:r>
              <a:rPr lang="en-US" sz="1000" b="0" dirty="0" err="1"/>
              <a:t>grabado</a:t>
            </a:r>
            <a:r>
              <a:rPr lang="en-US" sz="1000" b="0" dirty="0"/>
              <a:t>, etc. sin el </a:t>
            </a:r>
            <a:r>
              <a:rPr lang="en-US" sz="1000" b="0" dirty="0" err="1"/>
              <a:t>permiso</a:t>
            </a:r>
            <a:r>
              <a:rPr lang="en-US" sz="1000" b="0" dirty="0"/>
              <a:t> </a:t>
            </a:r>
            <a:r>
              <a:rPr lang="en-US" sz="1000" b="0" dirty="0" err="1"/>
              <a:t>previo</a:t>
            </a:r>
            <a:r>
              <a:rPr lang="en-US" sz="1000" b="0" dirty="0"/>
              <a:t> de la editorial.</a:t>
            </a:r>
          </a:p>
          <a:p>
            <a:endParaRPr lang="en-US" sz="1000" b="0" dirty="0"/>
          </a:p>
          <a:p>
            <a:r>
              <a:rPr lang="en-US" sz="1000" b="0" dirty="0" err="1"/>
              <a:t>Autor</a:t>
            </a:r>
            <a:r>
              <a:rPr lang="en-US" sz="1000" b="0" dirty="0"/>
              <a:t>: Randy Southern</a:t>
            </a:r>
          </a:p>
          <a:p>
            <a:r>
              <a:rPr lang="en-US" sz="1000" b="0" dirty="0" err="1"/>
              <a:t>Diseño</a:t>
            </a:r>
            <a:r>
              <a:rPr lang="en-US" sz="1000" b="0" dirty="0"/>
              <a:t> de interior y </a:t>
            </a:r>
            <a:r>
              <a:rPr lang="en-US" sz="1000" b="0" dirty="0" err="1"/>
              <a:t>portada</a:t>
            </a:r>
            <a:r>
              <a:rPr lang="en-US" sz="1000" b="0" dirty="0"/>
              <a:t>: Do More Good | CSK</a:t>
            </a:r>
          </a:p>
          <a:p>
            <a:r>
              <a:rPr lang="en-US" sz="1000" b="0" dirty="0" err="1"/>
              <a:t>Ilustraciones</a:t>
            </a:r>
            <a:r>
              <a:rPr lang="en-US" sz="1000" b="0" dirty="0"/>
              <a:t> </a:t>
            </a:r>
            <a:r>
              <a:rPr lang="en-US" sz="1000" b="0" dirty="0" err="1"/>
              <a:t>originales</a:t>
            </a:r>
            <a:r>
              <a:rPr lang="en-US" sz="1000" b="0" dirty="0"/>
              <a:t>: Jeremy Grant</a:t>
            </a:r>
          </a:p>
          <a:p>
            <a:endParaRPr lang="en-US" sz="1000" b="0" dirty="0"/>
          </a:p>
          <a:p>
            <a:r>
              <a:rPr lang="en-US" sz="1000" b="0" dirty="0"/>
              <a:t>Las </a:t>
            </a:r>
            <a:r>
              <a:rPr lang="en-US" sz="1000" b="0" dirty="0" err="1"/>
              <a:t>siguientes</a:t>
            </a:r>
            <a:r>
              <a:rPr lang="en-US" sz="1000" b="0" dirty="0"/>
              <a:t> son </a:t>
            </a:r>
            <a:r>
              <a:rPr lang="en-US" sz="1000" b="0" dirty="0" err="1"/>
              <a:t>marcas</a:t>
            </a:r>
            <a:r>
              <a:rPr lang="en-US" sz="1000" b="0" dirty="0"/>
              <a:t> </a:t>
            </a:r>
            <a:r>
              <a:rPr lang="en-US" sz="1000" b="0" dirty="0" err="1"/>
              <a:t>registradas</a:t>
            </a:r>
            <a:r>
              <a:rPr lang="en-US" sz="1000" b="0" dirty="0"/>
              <a:t> del Search Institute:</a:t>
            </a:r>
          </a:p>
          <a:p>
            <a:r>
              <a:rPr lang="en-US" sz="1000" b="0" dirty="0"/>
              <a:t>• Search Institute</a:t>
            </a:r>
            <a:r>
              <a:rPr lang="en-US" sz="1000" b="0" baseline="30000" dirty="0"/>
              <a:t>®</a:t>
            </a:r>
          </a:p>
          <a:p>
            <a:r>
              <a:rPr lang="en-US" sz="1000" b="0" dirty="0"/>
              <a:t>• Developmental Assets</a:t>
            </a:r>
            <a:r>
              <a:rPr lang="en-US" sz="1000" b="0" baseline="30000" dirty="0"/>
              <a:t>®</a:t>
            </a:r>
          </a:p>
          <a:p>
            <a:endParaRPr lang="en-US" sz="1000" b="0" dirty="0"/>
          </a:p>
          <a:p>
            <a:r>
              <a:rPr lang="en-US" sz="1000" b="0" dirty="0" err="1"/>
              <a:t>Impreso</a:t>
            </a:r>
            <a:r>
              <a:rPr lang="en-US" sz="1000" b="0" dirty="0"/>
              <a:t> en los </a:t>
            </a:r>
            <a:r>
              <a:rPr lang="en-US" sz="1000" b="0" dirty="0" err="1"/>
              <a:t>Estados</a:t>
            </a:r>
            <a:r>
              <a:rPr lang="en-US" sz="1000" b="0" dirty="0"/>
              <a:t> </a:t>
            </a:r>
            <a:r>
              <a:rPr lang="en-US" sz="1000" b="0" dirty="0" err="1"/>
              <a:t>Unidos</a:t>
            </a:r>
            <a:r>
              <a:rPr lang="en-US" sz="1000" b="0" dirty="0"/>
              <a:t> de </a:t>
            </a:r>
            <a:r>
              <a:rPr lang="en-US" sz="1000" b="0" dirty="0" err="1"/>
              <a:t>América</a:t>
            </a:r>
            <a:r>
              <a:rPr lang="en-US" sz="1000" b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4866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2.1_assets_c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160" y="359118"/>
            <a:ext cx="4450080" cy="65044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12 | </a:t>
            </a:r>
            <a:r>
              <a:rPr lang="en-US" dirty="0" err="1" smtClean="0">
                <a:solidFill>
                  <a:srgbClr val="FFFFFF"/>
                </a:solidFill>
              </a:rPr>
              <a:t>Diapositiva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fld id="{F1901841-6928-EC4E-94D3-C0DFFDB1ED75}" type="slidenum">
              <a:rPr lang="en-US" smtClean="0">
                <a:solidFill>
                  <a:srgbClr val="FFFFFF"/>
                </a:solidFill>
              </a:rPr>
              <a:pPr/>
              <a:t>1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933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200248325-001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" y="6300135"/>
            <a:ext cx="9143938" cy="480912"/>
          </a:xfrm>
          <a:prstGeom prst="rect">
            <a:avLst/>
          </a:prstGeom>
        </p:spPr>
      </p:pic>
      <p:pic>
        <p:nvPicPr>
          <p:cNvPr id="4" name="Picture 3" descr="Box_Orange-17.png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014"/>
          <a:stretch/>
        </p:blipFill>
        <p:spPr>
          <a:xfrm>
            <a:off x="5346084" y="621188"/>
            <a:ext cx="3797916" cy="156181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17993" y="879927"/>
            <a:ext cx="3331615" cy="1009833"/>
          </a:xfrm>
        </p:spPr>
        <p:txBody>
          <a:bodyPr/>
          <a:lstStyle/>
          <a:p>
            <a:r>
              <a:rPr lang="es-MX" dirty="0"/>
              <a:t>IDENTIFIQUE SU PUNTO INICIAL.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12 | Diapositiva </a:t>
            </a:r>
            <a:fld id="{F1901841-6928-EC4E-94D3-C0DFFDB1ED7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86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26278" y="2031477"/>
            <a:ext cx="4120764" cy="3044463"/>
          </a:xfrm>
        </p:spPr>
        <p:txBody>
          <a:bodyPr/>
          <a:lstStyle/>
          <a:p>
            <a:r>
              <a:rPr lang="es-MX" dirty="0">
                <a:solidFill>
                  <a:schemeClr val="accent3"/>
                </a:solidFill>
              </a:rPr>
              <a:t>¿´POR QUÉ ESTE ELEMENTO ES VALIOSO</a:t>
            </a:r>
            <a:r>
              <a:rPr lang="es-MX" dirty="0" smtClean="0">
                <a:solidFill>
                  <a:schemeClr val="accent3"/>
                </a:solidFill>
              </a:rPr>
              <a:t>?</a:t>
            </a:r>
          </a:p>
          <a:p>
            <a:r>
              <a:rPr lang="es-MX" dirty="0">
                <a:solidFill>
                  <a:srgbClr val="008B95"/>
                </a:solidFill>
              </a:rPr>
              <a:t>¿QUÉ DIFERENCIA PUEDE CAUSAR?</a:t>
            </a:r>
            <a:endParaRPr lang="en-US" dirty="0">
              <a:solidFill>
                <a:schemeClr val="accent3"/>
              </a:solidFill>
            </a:endParaRPr>
          </a:p>
        </p:txBody>
      </p:sp>
      <p:pic>
        <p:nvPicPr>
          <p:cNvPr id="5" name="Picture 4" descr="12.3_valuable_diamond.pn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224" t="996"/>
          <a:stretch/>
        </p:blipFill>
        <p:spPr>
          <a:xfrm>
            <a:off x="0" y="-1"/>
            <a:ext cx="5581439" cy="581636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12 | Diapositiva </a:t>
            </a:r>
            <a:fld id="{F1901841-6928-EC4E-94D3-C0DFFDB1ED7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84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894923" y="2163762"/>
            <a:ext cx="4432946" cy="3044463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IDENTIFIQUE </a:t>
            </a:r>
            <a:r>
              <a:rPr lang="en-US" dirty="0" smtClean="0">
                <a:solidFill>
                  <a:schemeClr val="accent1"/>
                </a:solidFill>
              </a:rPr>
              <a:t/>
            </a:r>
            <a:br>
              <a:rPr lang="en-US" dirty="0" smtClean="0">
                <a:solidFill>
                  <a:schemeClr val="accent1"/>
                </a:solidFill>
              </a:rPr>
            </a:br>
            <a:r>
              <a:rPr lang="en-US" dirty="0" smtClean="0">
                <a:solidFill>
                  <a:schemeClr val="accent1"/>
                </a:solidFill>
              </a:rPr>
              <a:t>SU OBJETIVO</a:t>
            </a:r>
            <a:r>
              <a:rPr lang="en-US" dirty="0">
                <a:solidFill>
                  <a:schemeClr val="accent1"/>
                </a:solidFill>
              </a:rPr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12 | Diapositiva </a:t>
            </a:r>
            <a:fld id="{F1901841-6928-EC4E-94D3-C0DFFDB1ED7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3" name="Picture 2" descr="12.4_baseball_goal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72" y="299897"/>
            <a:ext cx="4520335" cy="593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250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891088" y="2163762"/>
            <a:ext cx="4252912" cy="3044463"/>
          </a:xfrm>
        </p:spPr>
        <p:txBody>
          <a:bodyPr/>
          <a:lstStyle/>
          <a:p>
            <a:r>
              <a:rPr lang="es-MX" dirty="0">
                <a:solidFill>
                  <a:schemeClr val="accent2"/>
                </a:solidFill>
              </a:rPr>
              <a:t>¿QUÉ QUISIERA </a:t>
            </a:r>
            <a:r>
              <a:rPr lang="es-MX" dirty="0" smtClean="0">
                <a:solidFill>
                  <a:schemeClr val="accent2"/>
                </a:solidFill>
              </a:rPr>
              <a:t/>
            </a:r>
            <a:br>
              <a:rPr lang="es-MX" dirty="0" smtClean="0">
                <a:solidFill>
                  <a:schemeClr val="accent2"/>
                </a:solidFill>
              </a:rPr>
            </a:br>
            <a:r>
              <a:rPr lang="es-MX" dirty="0" smtClean="0">
                <a:solidFill>
                  <a:schemeClr val="accent2"/>
                </a:solidFill>
              </a:rPr>
              <a:t>QUE </a:t>
            </a:r>
            <a:r>
              <a:rPr lang="es-MX" dirty="0">
                <a:solidFill>
                  <a:schemeClr val="accent2"/>
                </a:solidFill>
              </a:rPr>
              <a:t>OCURRIERA</a:t>
            </a:r>
            <a:r>
              <a:rPr lang="en-US" dirty="0" smtClean="0">
                <a:solidFill>
                  <a:schemeClr val="accent2"/>
                </a:solidFill>
              </a:rPr>
              <a:t>?</a:t>
            </a: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4" name="Picture 3" descr="12.5_female_presiden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489" y="518058"/>
            <a:ext cx="2907889" cy="563289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12 | Diapositiva </a:t>
            </a:r>
            <a:fld id="{F1901841-6928-EC4E-94D3-C0DFFDB1ED7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255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891088" y="2163762"/>
            <a:ext cx="3795712" cy="3044463"/>
          </a:xfrm>
        </p:spPr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IDENTIFIQUE SUS RECURSOS.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12 | Diapositiva </a:t>
            </a:r>
            <a:fld id="{F1901841-6928-EC4E-94D3-C0DFFDB1ED7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3" name="Picture 2" descr="12.6_toolbox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7"/>
          <a:stretch/>
        </p:blipFill>
        <p:spPr>
          <a:xfrm>
            <a:off x="0" y="1695552"/>
            <a:ext cx="5485793" cy="3624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89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891087" y="1724332"/>
            <a:ext cx="4252913" cy="3013038"/>
          </a:xfrm>
        </p:spPr>
        <p:txBody>
          <a:bodyPr/>
          <a:lstStyle/>
          <a:p>
            <a:r>
              <a:rPr lang="es-MX" dirty="0">
                <a:solidFill>
                  <a:schemeClr val="accent1"/>
                </a:solidFill>
              </a:rPr>
              <a:t>¿FINANZAS</a:t>
            </a:r>
            <a:r>
              <a:rPr lang="en-US" dirty="0" smtClean="0">
                <a:solidFill>
                  <a:schemeClr val="accent1"/>
                </a:solidFill>
              </a:rPr>
              <a:t>?</a:t>
            </a:r>
          </a:p>
          <a:p>
            <a:r>
              <a:rPr lang="es-MX" dirty="0">
                <a:solidFill>
                  <a:schemeClr val="accent1"/>
                </a:solidFill>
              </a:rPr>
              <a:t>¿EXPERIENCIA</a:t>
            </a:r>
            <a:r>
              <a:rPr lang="en-US" dirty="0" smtClean="0">
                <a:solidFill>
                  <a:schemeClr val="accent1"/>
                </a:solidFill>
              </a:rPr>
              <a:t>?</a:t>
            </a:r>
          </a:p>
          <a:p>
            <a:r>
              <a:rPr lang="es-MX" dirty="0">
                <a:solidFill>
                  <a:schemeClr val="accent1"/>
                </a:solidFill>
              </a:rPr>
              <a:t>¿MATERIALES</a:t>
            </a:r>
            <a:r>
              <a:rPr lang="en-US" dirty="0" smtClean="0">
                <a:solidFill>
                  <a:schemeClr val="accent1"/>
                </a:solidFill>
              </a:rPr>
              <a:t>?</a:t>
            </a:r>
          </a:p>
          <a:p>
            <a:r>
              <a:rPr lang="es-MX" dirty="0">
                <a:solidFill>
                  <a:schemeClr val="accent1"/>
                </a:solidFill>
              </a:rPr>
              <a:t>¿UBICACIÓN FAVORABLE</a:t>
            </a:r>
            <a:r>
              <a:rPr lang="en-US" dirty="0" smtClean="0">
                <a:solidFill>
                  <a:schemeClr val="accent1"/>
                </a:solidFill>
              </a:rPr>
              <a:t>?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12 | Diapositiva </a:t>
            </a:r>
            <a:fld id="{F1901841-6928-EC4E-94D3-C0DFFDB1ED7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3" name="Picture 2" descr="12.7_assets_ledg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60" y="1271677"/>
            <a:ext cx="4428892" cy="398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07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891088" y="2163762"/>
            <a:ext cx="3795712" cy="3044463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IDENTIFIQUE SUS OBSTÁCULOS.</a:t>
            </a:r>
          </a:p>
        </p:txBody>
      </p:sp>
      <p:pic>
        <p:nvPicPr>
          <p:cNvPr id="4" name="Picture 3" descr="12.8_mini_golf.pn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9"/>
          <a:stretch/>
        </p:blipFill>
        <p:spPr>
          <a:xfrm>
            <a:off x="0" y="570013"/>
            <a:ext cx="5703964" cy="509337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12 | Diapositiva </a:t>
            </a:r>
            <a:fld id="{F1901841-6928-EC4E-94D3-C0DFFDB1ED7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47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Template">
  <a:themeElements>
    <a:clrScheme name="Capable Kids">
      <a:dk1>
        <a:srgbClr val="5E4D42"/>
      </a:dk1>
      <a:lt1>
        <a:sysClr val="window" lastClr="FFFFFF"/>
      </a:lt1>
      <a:dk2>
        <a:srgbClr val="48352C"/>
      </a:dk2>
      <a:lt2>
        <a:srgbClr val="DDD3AF"/>
      </a:lt2>
      <a:accent1>
        <a:srgbClr val="F69240"/>
      </a:accent1>
      <a:accent2>
        <a:srgbClr val="A2AD00"/>
      </a:accent2>
      <a:accent3>
        <a:srgbClr val="008B95"/>
      </a:accent3>
      <a:accent4>
        <a:srgbClr val="D5C833"/>
      </a:accent4>
      <a:accent5>
        <a:srgbClr val="5E4D42"/>
      </a:accent5>
      <a:accent6>
        <a:srgbClr val="DDD3AF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PowerPointTemplate.potx</Template>
  <TotalTime>1620</TotalTime>
  <Words>614</Words>
  <Application>Microsoft Office PowerPoint</Application>
  <PresentationFormat>On-screen Show (4:3)</PresentationFormat>
  <Paragraphs>74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PowerPointTemplate</vt:lpstr>
      <vt:lpstr>¿Qué hacemos ahora? Parte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CSK Strategic Marketing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Carrie Svoboda</dc:creator>
  <cp:lastModifiedBy>Focus On The Family</cp:lastModifiedBy>
  <cp:revision>161</cp:revision>
  <cp:lastPrinted>2013-05-06T16:16:49Z</cp:lastPrinted>
  <dcterms:created xsi:type="dcterms:W3CDTF">2011-10-12T15:18:31Z</dcterms:created>
  <dcterms:modified xsi:type="dcterms:W3CDTF">2016-06-22T22:40:20Z</dcterms:modified>
</cp:coreProperties>
</file>