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IjUOeF7twhdzQh99GmXGtw==" hashData="AV2Rc1QMw+i1dI3A/61kwtvYbfQ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93760" autoAdjust="0"/>
  </p:normalViewPr>
  <p:slideViewPr>
    <p:cSldViewPr snapToGrid="0" snapToObjects="1">
      <p:cViewPr>
        <p:scale>
          <a:sx n="100" d="100"/>
          <a:sy n="100" d="100"/>
        </p:scale>
        <p:origin x="-3192" y="-1056"/>
      </p:cViewPr>
      <p:guideLst>
        <p:guide orient="horz" pos="3636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 smtClean="0"/>
              <a:t>Session 13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  <a:r>
              <a:rPr lang="en-US" dirty="0" smtClean="0"/>
              <a:t>13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buen</a:t>
            </a:r>
            <a:r>
              <a:rPr lang="en-US" dirty="0" smtClean="0"/>
              <a:t> </a:t>
            </a:r>
            <a:r>
              <a:rPr lang="en-US" dirty="0" err="1" smtClean="0"/>
              <a:t>comienzo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10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quinta categoría es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Compromiso con el aprendizaje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ayudar a su hijo a descubrir la importancia de la educación durante toda su vida. Los elementos en esta categoría son la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Motivación por sus logros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Compromiso con la escuela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Tarea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Preocuparse por la escuela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Leer por placer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25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sexta categoría es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Valores positivos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darle a su hijo una base moral sólida. Estos elementos incluyen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Preocuparse por los demás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Igualdad y justicia social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Integridad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Honestidad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Responsabilidad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Abstinencia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75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séptima categoría es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Capacidad social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capacitar a su hijo para interactuar de manera efectiva con los demás. Los elementos en esta categoría son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Planeación y toma de decisiones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Capacidad interpersonal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Capacidad cultural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Habilidad de resistencia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Solución</a:t>
            </a:r>
            <a:r>
              <a:rPr lang="en-U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pacífica</a:t>
            </a:r>
            <a:r>
              <a:rPr lang="en-U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conflictos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9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octava categoría es la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Identidad </a:t>
            </a:r>
            <a:r>
              <a:rPr lang="es-E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positivia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darle a su hijo un sentido apropiado de sí mismo. Los elementos en esta categoría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son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Poder</a:t>
            </a:r>
            <a:r>
              <a:rPr lang="en-U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personal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Autoestima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Sentido</a:t>
            </a:r>
            <a:r>
              <a:rPr lang="en-U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propósito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una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Visión positiva del futuro personal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239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 </a:t>
            </a:r>
            <a:r>
              <a:rPr lang="en-US" b="1" dirty="0" err="1"/>
              <a:t>vamos</a:t>
            </a:r>
            <a:r>
              <a:rPr lang="en-US" b="1" dirty="0"/>
              <a:t> a </a:t>
            </a:r>
            <a:r>
              <a:rPr lang="en-US" b="1" dirty="0" err="1"/>
              <a:t>hacer</a:t>
            </a:r>
            <a:r>
              <a:rPr lang="en-US" b="1" dirty="0"/>
              <a:t> un </a:t>
            </a:r>
            <a:r>
              <a:rPr lang="en-US" b="1" dirty="0" err="1"/>
              <a:t>repaso</a:t>
            </a:r>
            <a:r>
              <a:rPr lang="en-US" b="1" dirty="0"/>
              <a:t>, </a:t>
            </a:r>
            <a:r>
              <a:rPr lang="en-US" b="1" dirty="0" err="1"/>
              <a:t>hagámoslo</a:t>
            </a:r>
            <a:r>
              <a:rPr lang="en-US" b="1" dirty="0"/>
              <a:t> </a:t>
            </a:r>
            <a:r>
              <a:rPr lang="en-US" b="1" dirty="0" err="1"/>
              <a:t>desde</a:t>
            </a:r>
            <a:r>
              <a:rPr lang="en-US" b="1" dirty="0"/>
              <a:t> el principio. ¿</a:t>
            </a:r>
            <a:r>
              <a:rPr lang="en-US" b="1" dirty="0" err="1"/>
              <a:t>Quién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decir</a:t>
            </a:r>
            <a:r>
              <a:rPr lang="en-US" b="1" dirty="0"/>
              <a:t> </a:t>
            </a:r>
            <a:r>
              <a:rPr lang="en-US" b="1" dirty="0" err="1"/>
              <a:t>cuántos</a:t>
            </a:r>
            <a:r>
              <a:rPr lang="en-US" b="1" dirty="0"/>
              <a:t>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existen</a:t>
            </a:r>
            <a:r>
              <a:rPr lang="en-US" b="1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24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Existen</a:t>
            </a:r>
            <a:r>
              <a:rPr lang="en-US" b="1" dirty="0"/>
              <a:t> 40 </a:t>
            </a:r>
            <a:r>
              <a:rPr lang="en-US" b="1" dirty="0" err="1"/>
              <a:t>elementos</a:t>
            </a:r>
            <a:r>
              <a:rPr lang="en-US" b="1" dirty="0"/>
              <a:t> de </a:t>
            </a:r>
            <a:r>
              <a:rPr lang="en-US" b="1" dirty="0" err="1"/>
              <a:t>desarrollo</a:t>
            </a:r>
            <a:r>
              <a:rPr lang="en-US" b="1" dirty="0"/>
              <a:t> que el Search Institute (</a:t>
            </a:r>
            <a:r>
              <a:rPr lang="en-US" b="1" dirty="0" err="1"/>
              <a:t>Instituto</a:t>
            </a:r>
            <a:r>
              <a:rPr lang="en-US" b="1" dirty="0"/>
              <a:t> Search) </a:t>
            </a:r>
            <a:r>
              <a:rPr lang="en-US" b="1" dirty="0" err="1"/>
              <a:t>identificó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</a:t>
            </a:r>
            <a:r>
              <a:rPr lang="en-US" b="1" dirty="0" err="1"/>
              <a:t>elementos</a:t>
            </a:r>
            <a:r>
              <a:rPr lang="en-US" b="1" dirty="0"/>
              <a:t> del </a:t>
            </a:r>
            <a:r>
              <a:rPr lang="en-US" b="1" dirty="0" err="1"/>
              <a:t>desarrollo</a:t>
            </a:r>
            <a:r>
              <a:rPr lang="en-US" b="1" dirty="0"/>
              <a:t> en los </a:t>
            </a:r>
            <a:r>
              <a:rPr lang="en-US" b="1" dirty="0" err="1"/>
              <a:t>hijos</a:t>
            </a:r>
            <a:r>
              <a:rPr lang="en-US" b="1" dirty="0"/>
              <a:t>. </a:t>
            </a:r>
            <a:r>
              <a:rPr lang="en-US" b="1" dirty="0" err="1"/>
              <a:t>Estos</a:t>
            </a:r>
            <a:r>
              <a:rPr lang="en-US" b="1" dirty="0"/>
              <a:t> </a:t>
            </a:r>
            <a:r>
              <a:rPr lang="en-US" b="1" dirty="0" err="1"/>
              <a:t>elementos</a:t>
            </a:r>
            <a:r>
              <a:rPr lang="en-US" b="1" dirty="0"/>
              <a:t> son </a:t>
            </a:r>
            <a:r>
              <a:rPr lang="en-US" b="1" dirty="0" err="1"/>
              <a:t>esenciales</a:t>
            </a:r>
            <a:r>
              <a:rPr lang="en-US" b="1" dirty="0"/>
              <a:t> para </a:t>
            </a:r>
            <a:r>
              <a:rPr lang="en-US" b="1" dirty="0" err="1"/>
              <a:t>ayudar</a:t>
            </a:r>
            <a:r>
              <a:rPr lang="en-US" b="1" dirty="0"/>
              <a:t> a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hijos</a:t>
            </a:r>
            <a:r>
              <a:rPr lang="en-US" b="1" dirty="0"/>
              <a:t> a </a:t>
            </a:r>
            <a:r>
              <a:rPr lang="en-US" b="1" dirty="0" err="1"/>
              <a:t>crecer</a:t>
            </a:r>
            <a:r>
              <a:rPr lang="en-US" b="1" dirty="0"/>
              <a:t> de </a:t>
            </a:r>
            <a:r>
              <a:rPr lang="en-US" b="1" dirty="0" err="1"/>
              <a:t>manera</a:t>
            </a:r>
            <a:r>
              <a:rPr lang="en-US" b="1" dirty="0"/>
              <a:t> </a:t>
            </a:r>
            <a:r>
              <a:rPr lang="en-US" b="1" dirty="0" err="1"/>
              <a:t>positiva</a:t>
            </a:r>
            <a:r>
              <a:rPr lang="en-US" b="1" dirty="0"/>
              <a:t>, </a:t>
            </a:r>
            <a:r>
              <a:rPr lang="en-US" b="1" dirty="0" err="1"/>
              <a:t>comprometida</a:t>
            </a:r>
            <a:r>
              <a:rPr lang="en-US" b="1" dirty="0"/>
              <a:t>, y </a:t>
            </a:r>
            <a:r>
              <a:rPr lang="en-US" b="1" dirty="0" err="1"/>
              <a:t>responsable</a:t>
            </a:r>
            <a:r>
              <a:rPr lang="en-US" b="1" dirty="0"/>
              <a:t>. </a:t>
            </a:r>
          </a:p>
          <a:p>
            <a:r>
              <a:rPr lang="en-US" b="1" dirty="0" err="1"/>
              <a:t>Estos</a:t>
            </a:r>
            <a:r>
              <a:rPr lang="en-US" b="1" dirty="0"/>
              <a:t>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pueden</a:t>
            </a:r>
            <a:r>
              <a:rPr lang="en-US" b="1" dirty="0"/>
              <a:t> </a:t>
            </a:r>
            <a:r>
              <a:rPr lang="en-US" b="1" dirty="0" err="1"/>
              <a:t>dividirse</a:t>
            </a:r>
            <a:r>
              <a:rPr lang="en-US" b="1" dirty="0"/>
              <a:t> en dos </a:t>
            </a:r>
            <a:r>
              <a:rPr lang="en-US" b="1" dirty="0" err="1"/>
              <a:t>clases</a:t>
            </a:r>
            <a:r>
              <a:rPr lang="en-US" b="1" dirty="0"/>
              <a:t> </a:t>
            </a:r>
            <a:r>
              <a:rPr lang="en-US" b="1" dirty="0" err="1"/>
              <a:t>amplias</a:t>
            </a:r>
            <a:r>
              <a:rPr lang="en-US" b="1" dirty="0"/>
              <a:t>: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externos</a:t>
            </a:r>
            <a:r>
              <a:rPr lang="en-US" b="1" dirty="0"/>
              <a:t> y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internos</a:t>
            </a:r>
            <a:r>
              <a:rPr lang="en-US" b="1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84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Los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externos</a:t>
            </a:r>
            <a:r>
              <a:rPr lang="en-US" b="1" dirty="0"/>
              <a:t> </a:t>
            </a:r>
            <a:r>
              <a:rPr lang="en-US" b="1" dirty="0" err="1"/>
              <a:t>tienen</a:t>
            </a:r>
            <a:r>
              <a:rPr lang="en-US" b="1" dirty="0"/>
              <a:t> que </a:t>
            </a:r>
            <a:r>
              <a:rPr lang="en-US" b="1" dirty="0" err="1"/>
              <a:t>ver</a:t>
            </a:r>
            <a:r>
              <a:rPr lang="en-US" b="1" dirty="0"/>
              <a:t> con el </a:t>
            </a:r>
            <a:r>
              <a:rPr lang="en-US" b="1" dirty="0" err="1"/>
              <a:t>ambiente</a:t>
            </a:r>
            <a:r>
              <a:rPr lang="en-US" b="1" dirty="0"/>
              <a:t> que </a:t>
            </a:r>
            <a:r>
              <a:rPr lang="en-US" b="1" dirty="0" err="1"/>
              <a:t>rodea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 Los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externos</a:t>
            </a:r>
            <a:r>
              <a:rPr lang="en-US" b="1" dirty="0"/>
              <a:t> </a:t>
            </a:r>
            <a:r>
              <a:rPr lang="en-US" b="1" dirty="0" err="1"/>
              <a:t>incluyen</a:t>
            </a:r>
            <a:r>
              <a:rPr lang="en-US" b="1" dirty="0"/>
              <a:t> las </a:t>
            </a:r>
            <a:r>
              <a:rPr lang="en-US" b="1" dirty="0" err="1"/>
              <a:t>categorías</a:t>
            </a:r>
            <a:r>
              <a:rPr lang="en-US" b="1" dirty="0"/>
              <a:t> de </a:t>
            </a:r>
            <a:r>
              <a:rPr lang="en-US" b="1" i="1" dirty="0" err="1"/>
              <a:t>Apoyo</a:t>
            </a:r>
            <a:r>
              <a:rPr lang="en-US" b="1" dirty="0"/>
              <a:t>, </a:t>
            </a:r>
            <a:r>
              <a:rPr lang="en-US" b="1" i="1" dirty="0" err="1"/>
              <a:t>Fortalecimiento</a:t>
            </a:r>
            <a:r>
              <a:rPr lang="en-US" b="1" dirty="0"/>
              <a:t>, </a:t>
            </a:r>
            <a:r>
              <a:rPr lang="en-US" b="1" i="1" dirty="0" err="1"/>
              <a:t>Límites</a:t>
            </a:r>
            <a:r>
              <a:rPr lang="en-US" b="1" i="1" dirty="0"/>
              <a:t> y </a:t>
            </a:r>
            <a:r>
              <a:rPr lang="en-US" b="1" i="1" dirty="0" err="1"/>
              <a:t>expectativas</a:t>
            </a:r>
            <a:r>
              <a:rPr lang="en-US" b="1" dirty="0"/>
              <a:t>, y </a:t>
            </a:r>
            <a:r>
              <a:rPr lang="en-US" b="1" i="1" dirty="0" err="1"/>
              <a:t>Uso</a:t>
            </a:r>
            <a:r>
              <a:rPr lang="en-US" b="1" i="1" dirty="0"/>
              <a:t> </a:t>
            </a:r>
            <a:r>
              <a:rPr lang="en-US" b="1" i="1" dirty="0" err="1"/>
              <a:t>constructivo</a:t>
            </a:r>
            <a:r>
              <a:rPr lang="en-US" b="1" i="1" dirty="0"/>
              <a:t> del </a:t>
            </a:r>
            <a:r>
              <a:rPr lang="en-US" b="1" i="1" dirty="0" err="1" smtClean="0"/>
              <a:t>tiempo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6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Los </a:t>
            </a:r>
            <a:r>
              <a:rPr lang="en-US" b="1" dirty="0" err="1" smtClean="0"/>
              <a:t>elementos</a:t>
            </a:r>
            <a:r>
              <a:rPr lang="en-US" b="1" dirty="0" smtClean="0"/>
              <a:t> </a:t>
            </a:r>
            <a:r>
              <a:rPr lang="en-US" b="1" dirty="0" err="1" smtClean="0"/>
              <a:t>internos</a:t>
            </a:r>
            <a:r>
              <a:rPr lang="en-US" b="1" dirty="0" smtClean="0"/>
              <a:t> </a:t>
            </a:r>
            <a:r>
              <a:rPr lang="en-US" b="1" dirty="0" err="1" smtClean="0"/>
              <a:t>tienen</a:t>
            </a:r>
            <a:r>
              <a:rPr lang="en-US" b="1" dirty="0" smtClean="0"/>
              <a:t> </a:t>
            </a:r>
            <a:r>
              <a:rPr lang="en-US" b="1" dirty="0"/>
              <a:t>que </a:t>
            </a:r>
            <a:r>
              <a:rPr lang="en-US" b="1" dirty="0" err="1"/>
              <a:t>ver</a:t>
            </a:r>
            <a:r>
              <a:rPr lang="en-US" b="1" dirty="0"/>
              <a:t> con el </a:t>
            </a:r>
            <a:r>
              <a:rPr lang="en-US" b="1" dirty="0" err="1" smtClean="0"/>
              <a:t>carácter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, o sea, lo </a:t>
            </a:r>
            <a:r>
              <a:rPr lang="en-US" b="1" dirty="0" err="1"/>
              <a:t>interno</a:t>
            </a:r>
            <a:r>
              <a:rPr lang="en-US" b="1" dirty="0"/>
              <a:t>. Los </a:t>
            </a:r>
            <a:r>
              <a:rPr lang="en-US" b="1" dirty="0" err="1" smtClean="0"/>
              <a:t>elementos</a:t>
            </a:r>
            <a:r>
              <a:rPr lang="en-US" b="1" dirty="0" smtClean="0"/>
              <a:t> </a:t>
            </a:r>
            <a:r>
              <a:rPr lang="en-US" b="1" dirty="0" err="1" smtClean="0"/>
              <a:t>internos</a:t>
            </a:r>
            <a:r>
              <a:rPr lang="en-US" b="1" dirty="0" smtClean="0"/>
              <a:t> </a:t>
            </a:r>
            <a:r>
              <a:rPr lang="en-US" b="1" dirty="0" err="1"/>
              <a:t>incluyen</a:t>
            </a:r>
            <a:r>
              <a:rPr lang="en-US" b="1" dirty="0"/>
              <a:t> las </a:t>
            </a:r>
            <a:r>
              <a:rPr lang="en-US" b="1" dirty="0" err="1"/>
              <a:t>categorías</a:t>
            </a:r>
            <a:r>
              <a:rPr lang="en-US" b="1" dirty="0"/>
              <a:t> de </a:t>
            </a:r>
            <a:r>
              <a:rPr lang="en-US" b="1" i="1" dirty="0" err="1" smtClean="0"/>
              <a:t>Compromiso</a:t>
            </a:r>
            <a:r>
              <a:rPr lang="en-US" b="1" i="1" dirty="0" smtClean="0"/>
              <a:t> </a:t>
            </a:r>
            <a:r>
              <a:rPr lang="en-US" b="1" i="1" dirty="0"/>
              <a:t>con </a:t>
            </a:r>
            <a:r>
              <a:rPr lang="en-US" b="1" i="1" dirty="0" smtClean="0"/>
              <a:t>el </a:t>
            </a:r>
            <a:r>
              <a:rPr lang="en-US" b="1" i="1" dirty="0" err="1" smtClean="0"/>
              <a:t>aprendizaje</a:t>
            </a:r>
            <a:r>
              <a:rPr lang="en-US" b="1" dirty="0" smtClean="0"/>
              <a:t>, </a:t>
            </a:r>
            <a:r>
              <a:rPr lang="en-US" b="1" i="1" dirty="0" err="1" smtClean="0"/>
              <a:t>Valores</a:t>
            </a:r>
            <a:r>
              <a:rPr lang="en-US" b="1" i="1" dirty="0" smtClean="0"/>
              <a:t> </a:t>
            </a:r>
            <a:r>
              <a:rPr lang="en-US" b="1" i="1" dirty="0" err="1"/>
              <a:t>positivos</a:t>
            </a:r>
            <a:r>
              <a:rPr lang="en-US" b="1" dirty="0"/>
              <a:t>, </a:t>
            </a:r>
            <a:r>
              <a:rPr lang="en-US" b="1" i="1" dirty="0" err="1" smtClean="0"/>
              <a:t>Capacidad</a:t>
            </a:r>
            <a:r>
              <a:rPr lang="en-US" b="1" i="1" dirty="0" smtClean="0"/>
              <a:t> social</a:t>
            </a:r>
            <a:r>
              <a:rPr lang="en-US" b="1" dirty="0" smtClean="0"/>
              <a:t>, </a:t>
            </a:r>
            <a:r>
              <a:rPr lang="en-US" b="1" dirty="0"/>
              <a:t>e </a:t>
            </a:r>
            <a:r>
              <a:rPr lang="en-US" b="1" i="1" dirty="0" err="1" smtClean="0"/>
              <a:t>Identidad</a:t>
            </a:r>
            <a:r>
              <a:rPr lang="en-US" b="1" i="1" dirty="0" smtClean="0"/>
              <a:t> </a:t>
            </a:r>
            <a:r>
              <a:rPr lang="en-US" b="1" i="1" dirty="0" err="1"/>
              <a:t>positiva</a:t>
            </a:r>
            <a:r>
              <a:rPr lang="en-US" b="1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52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recordará</a:t>
            </a:r>
            <a:r>
              <a:rPr lang="en-US" b="1" dirty="0"/>
              <a:t> que </a:t>
            </a:r>
            <a:r>
              <a:rPr lang="en-US" b="1" dirty="0" err="1"/>
              <a:t>cada</a:t>
            </a:r>
            <a:r>
              <a:rPr lang="en-US" b="1" dirty="0"/>
              <a:t> </a:t>
            </a:r>
            <a:r>
              <a:rPr lang="en-US" b="1" dirty="0" err="1"/>
              <a:t>semana</a:t>
            </a:r>
            <a:r>
              <a:rPr lang="en-US" b="1" dirty="0"/>
              <a:t> </a:t>
            </a:r>
            <a:r>
              <a:rPr lang="en-US" b="1" dirty="0" err="1"/>
              <a:t>nos</a:t>
            </a:r>
            <a:r>
              <a:rPr lang="en-US" b="1" dirty="0"/>
              <a:t> </a:t>
            </a:r>
            <a:r>
              <a:rPr lang="en-US" b="1" dirty="0" err="1"/>
              <a:t>enfocamos</a:t>
            </a:r>
            <a:r>
              <a:rPr lang="en-US" b="1" dirty="0"/>
              <a:t> en </a:t>
            </a:r>
            <a:r>
              <a:rPr lang="en-US" b="1" dirty="0" err="1"/>
              <a:t>una</a:t>
            </a:r>
            <a:r>
              <a:rPr lang="en-US" b="1" dirty="0"/>
              <a:t> de </a:t>
            </a:r>
            <a:r>
              <a:rPr lang="en-US" b="1" dirty="0" err="1"/>
              <a:t>esas</a:t>
            </a:r>
            <a:r>
              <a:rPr lang="en-US" b="1" dirty="0"/>
              <a:t> </a:t>
            </a:r>
            <a:r>
              <a:rPr lang="en-US" b="1" dirty="0" err="1"/>
              <a:t>ocho</a:t>
            </a:r>
            <a:r>
              <a:rPr lang="en-US" b="1" dirty="0"/>
              <a:t> </a:t>
            </a:r>
            <a:r>
              <a:rPr lang="en-US" b="1" dirty="0" err="1"/>
              <a:t>categorías</a:t>
            </a:r>
            <a:r>
              <a:rPr lang="en-US" b="1" dirty="0"/>
              <a:t> y </a:t>
            </a:r>
            <a:r>
              <a:rPr lang="en-US" b="1" dirty="0" err="1"/>
              <a:t>hablamos</a:t>
            </a:r>
            <a:r>
              <a:rPr lang="en-US" b="1" dirty="0"/>
              <a:t> </a:t>
            </a:r>
            <a:r>
              <a:rPr lang="en-US" b="1" dirty="0" err="1"/>
              <a:t>acerca</a:t>
            </a:r>
            <a:r>
              <a:rPr lang="en-US" b="1" dirty="0"/>
              <a:t> de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 smtClean="0"/>
              <a:t>elementos</a:t>
            </a:r>
            <a:r>
              <a:rPr lang="en-US" b="1" dirty="0" smtClean="0"/>
              <a:t> </a:t>
            </a:r>
            <a:r>
              <a:rPr lang="en-US" b="1" dirty="0" err="1" smtClean="0"/>
              <a:t>en</a:t>
            </a:r>
            <a:r>
              <a:rPr lang="en-US" b="1" dirty="0" smtClean="0"/>
              <a:t> </a:t>
            </a:r>
            <a:r>
              <a:rPr lang="en-US" b="1" dirty="0" err="1"/>
              <a:t>esa</a:t>
            </a:r>
            <a:r>
              <a:rPr lang="en-US" b="1" dirty="0"/>
              <a:t> </a:t>
            </a:r>
            <a:r>
              <a:rPr lang="en-US" b="1" dirty="0" err="1"/>
              <a:t>categoría</a:t>
            </a:r>
            <a:r>
              <a:rPr lang="en-US" b="1" dirty="0"/>
              <a:t>. La </a:t>
            </a:r>
            <a:r>
              <a:rPr lang="en-US" b="1" dirty="0" err="1"/>
              <a:t>primera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i="1" dirty="0" err="1" smtClean="0"/>
              <a:t>Apoyo</a:t>
            </a:r>
            <a:r>
              <a:rPr lang="en-US" b="1" dirty="0" smtClean="0"/>
              <a:t>: </a:t>
            </a:r>
            <a:r>
              <a:rPr lang="en-US" b="1" dirty="0" err="1"/>
              <a:t>crear</a:t>
            </a:r>
            <a:r>
              <a:rPr lang="en-US" b="1" dirty="0"/>
              <a:t> un </a:t>
            </a:r>
            <a:r>
              <a:rPr lang="en-US" b="1" dirty="0" err="1"/>
              <a:t>ambiente</a:t>
            </a:r>
            <a:r>
              <a:rPr lang="en-US" b="1" dirty="0"/>
              <a:t> en el </a:t>
            </a:r>
            <a:r>
              <a:rPr lang="en-US" b="1" dirty="0" err="1"/>
              <a:t>hogar</a:t>
            </a:r>
            <a:r>
              <a:rPr lang="en-US" b="1" dirty="0"/>
              <a:t> y en </a:t>
            </a:r>
            <a:r>
              <a:rPr lang="en-US" b="1" dirty="0" err="1"/>
              <a:t>otros</a:t>
            </a:r>
            <a:r>
              <a:rPr lang="en-US" b="1" dirty="0"/>
              <a:t>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donde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</a:t>
            </a:r>
            <a:r>
              <a:rPr lang="en-US" b="1" dirty="0" err="1"/>
              <a:t>pueda</a:t>
            </a:r>
            <a:r>
              <a:rPr lang="en-US" b="1" dirty="0"/>
              <a:t> </a:t>
            </a:r>
            <a:r>
              <a:rPr lang="en-US" b="1" dirty="0" err="1"/>
              <a:t>sobresalir</a:t>
            </a:r>
            <a:r>
              <a:rPr lang="en-US" b="1" dirty="0"/>
              <a:t>. Los </a:t>
            </a:r>
            <a:r>
              <a:rPr lang="en-US" b="1" dirty="0" err="1" smtClean="0"/>
              <a:t>elementos</a:t>
            </a:r>
            <a:r>
              <a:rPr lang="en-US" b="1" dirty="0" smtClean="0"/>
              <a:t> de </a:t>
            </a:r>
            <a:r>
              <a:rPr lang="en-US" b="1" dirty="0" err="1"/>
              <a:t>esta</a:t>
            </a:r>
            <a:r>
              <a:rPr lang="en-US" b="1" dirty="0"/>
              <a:t> </a:t>
            </a:r>
            <a:r>
              <a:rPr lang="en-US" b="1" dirty="0" err="1"/>
              <a:t>categoría</a:t>
            </a:r>
            <a:r>
              <a:rPr lang="en-US" b="1" dirty="0"/>
              <a:t> son el </a:t>
            </a:r>
            <a:r>
              <a:rPr lang="en-US" b="1" i="1" dirty="0" err="1" smtClean="0"/>
              <a:t>Apoyo</a:t>
            </a:r>
            <a:r>
              <a:rPr lang="en-US" b="1" i="1" dirty="0" smtClean="0"/>
              <a:t> </a:t>
            </a:r>
            <a:r>
              <a:rPr lang="en-US" b="1" i="1" dirty="0"/>
              <a:t>familiar</a:t>
            </a:r>
            <a:r>
              <a:rPr lang="en-US" b="1" dirty="0"/>
              <a:t>, la </a:t>
            </a:r>
            <a:r>
              <a:rPr lang="en-US" b="1" i="1" dirty="0" err="1" smtClean="0"/>
              <a:t>Comunicación</a:t>
            </a:r>
            <a:r>
              <a:rPr lang="en-US" b="1" i="1" dirty="0" smtClean="0"/>
              <a:t> </a:t>
            </a:r>
            <a:r>
              <a:rPr lang="en-US" b="1" i="1" dirty="0"/>
              <a:t>familiar </a:t>
            </a:r>
            <a:r>
              <a:rPr lang="en-US" b="1" i="1" dirty="0" err="1"/>
              <a:t>positiva</a:t>
            </a:r>
            <a:r>
              <a:rPr lang="en-US" b="1" dirty="0"/>
              <a:t>, </a:t>
            </a:r>
            <a:r>
              <a:rPr lang="en-US" b="1" i="1" dirty="0" err="1" smtClean="0"/>
              <a:t>Otras</a:t>
            </a:r>
            <a:r>
              <a:rPr lang="en-US" b="1" i="1" dirty="0" smtClean="0"/>
              <a:t> </a:t>
            </a:r>
            <a:r>
              <a:rPr lang="en-US" b="1" i="1" dirty="0" err="1" smtClean="0"/>
              <a:t>relaciones</a:t>
            </a:r>
            <a:r>
              <a:rPr lang="en-US" b="1" i="1" dirty="0" smtClean="0"/>
              <a:t> con </a:t>
            </a:r>
            <a:r>
              <a:rPr lang="en-US" b="1" i="1" dirty="0" err="1" smtClean="0"/>
              <a:t>adultos</a:t>
            </a:r>
            <a:r>
              <a:rPr lang="en-US" b="1" dirty="0" smtClean="0"/>
              <a:t>, </a:t>
            </a:r>
            <a:r>
              <a:rPr lang="en-US" b="1" i="1" dirty="0" smtClean="0"/>
              <a:t>Una </a:t>
            </a:r>
            <a:r>
              <a:rPr lang="en-US" b="1" i="1" dirty="0" err="1" smtClean="0"/>
              <a:t>comunidad</a:t>
            </a:r>
            <a:r>
              <a:rPr lang="en-US" b="1" i="1" dirty="0" smtClean="0"/>
              <a:t> </a:t>
            </a:r>
            <a:r>
              <a:rPr lang="en-US" b="1" i="1" dirty="0" err="1" smtClean="0"/>
              <a:t>comprometida</a:t>
            </a:r>
            <a:r>
              <a:rPr lang="en-US" b="1" dirty="0" smtClean="0"/>
              <a:t>, </a:t>
            </a:r>
            <a:r>
              <a:rPr lang="en-US" b="1" i="1" dirty="0" smtClean="0"/>
              <a:t>Un </a:t>
            </a:r>
            <a:r>
              <a:rPr lang="en-US" b="1" i="1" dirty="0" err="1" smtClean="0"/>
              <a:t>plantel</a:t>
            </a:r>
            <a:r>
              <a:rPr lang="en-US" b="1" i="1" dirty="0" smtClean="0"/>
              <a:t> </a:t>
            </a:r>
            <a:r>
              <a:rPr lang="en-US" b="1" i="1" dirty="0" err="1" smtClean="0"/>
              <a:t>educativo</a:t>
            </a:r>
            <a:r>
              <a:rPr lang="en-US" b="1" i="1" dirty="0" smtClean="0"/>
              <a:t> que se </a:t>
            </a:r>
            <a:r>
              <a:rPr lang="en-US" b="1" i="1" dirty="0" err="1" smtClean="0"/>
              <a:t>interesa</a:t>
            </a:r>
            <a:r>
              <a:rPr lang="en-US" b="1" i="1" dirty="0" smtClean="0"/>
              <a:t> </a:t>
            </a:r>
            <a:r>
              <a:rPr lang="en-US" b="1" i="1" dirty="0" err="1" smtClean="0"/>
              <a:t>por</a:t>
            </a:r>
            <a:r>
              <a:rPr lang="en-US" b="1" i="1" dirty="0" smtClean="0"/>
              <a:t> el </a:t>
            </a:r>
            <a:r>
              <a:rPr lang="en-US" b="1" i="1" dirty="0" err="1" smtClean="0"/>
              <a:t>joven</a:t>
            </a:r>
            <a:r>
              <a:rPr lang="en-US" b="1" dirty="0" smtClean="0"/>
              <a:t>, y </a:t>
            </a:r>
            <a:r>
              <a:rPr lang="en-US" b="1" i="1" dirty="0" smtClean="0"/>
              <a:t>La </a:t>
            </a:r>
            <a:r>
              <a:rPr lang="en-US" b="1" i="1" dirty="0" err="1"/>
              <a:t>participación</a:t>
            </a:r>
            <a:r>
              <a:rPr lang="en-US" b="1" i="1" dirty="0"/>
              <a:t> </a:t>
            </a:r>
            <a:r>
              <a:rPr lang="en-US" b="1" i="1" dirty="0" smtClean="0"/>
              <a:t>de </a:t>
            </a:r>
            <a:r>
              <a:rPr lang="en-US" b="1" i="1" dirty="0" err="1" smtClean="0"/>
              <a:t>los</a:t>
            </a:r>
            <a:r>
              <a:rPr lang="en-US" b="1" i="1" dirty="0" smtClean="0"/>
              <a:t> padres </a:t>
            </a:r>
            <a:r>
              <a:rPr lang="en-US" b="1" i="1" dirty="0" err="1" smtClean="0"/>
              <a:t>en</a:t>
            </a:r>
            <a:r>
              <a:rPr lang="en-US" b="1" i="1" dirty="0" smtClean="0"/>
              <a:t> las </a:t>
            </a:r>
            <a:r>
              <a:rPr lang="en-US" b="1" i="1" dirty="0" err="1" smtClean="0"/>
              <a:t>actividades</a:t>
            </a:r>
            <a:r>
              <a:rPr lang="en-US" b="1" i="1" baseline="0" dirty="0" smtClean="0"/>
              <a:t> </a:t>
            </a:r>
            <a:r>
              <a:rPr lang="en-US" b="1" i="1" baseline="0" dirty="0" err="1" smtClean="0"/>
              <a:t>escolares</a:t>
            </a:r>
            <a:r>
              <a:rPr lang="en-US" b="1" i="1" baseline="0" dirty="0" smtClean="0"/>
              <a:t>.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47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segunda categoría es el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Fortalecimiento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facultar a su hijo para que se sienta importante y valioso en la comunidad. Los elementos que están dentro de esta categoría son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Comunidad que valora a la juventud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reconocer a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juventud como un recurso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Servicio a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demás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Seguridad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0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tercera categoría es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Límites y expectativas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ayudar a su hijo para que comprenda lo que tiene que hacer y porqué. Los elementos en esta categoría son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Límites familiares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Límites escolares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Límites vecinales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comportamiento de los adultos como ejemplo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Compañeros como influencia positiva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Altas </a:t>
            </a:r>
            <a:r>
              <a:rPr lang="en-US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expectativas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50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cuarta categoría es el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Uso constructivo del tiempo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estimular a su hijo para que utilice sus horas libres en formas que le beneficien a él y a los demás. Los elementos que caen dentro de esta categoría son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Actividades creativas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Programas juveniles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Comunidad religiosa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 </a:t>
            </a:r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Tiempo en la casa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0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13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35.png"/><Relationship Id="rId5" Type="http://schemas.openxmlformats.org/officeDocument/2006/relationships/image" Target="../media/image24.png"/><Relationship Id="rId6" Type="http://schemas.openxmlformats.org/officeDocument/2006/relationships/image" Target="../media/image36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34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39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3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</a:t>
            </a:r>
            <a:r>
              <a:rPr lang="en-US" dirty="0"/>
              <a:t>13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buen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comienzo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68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227006" y="3158865"/>
            <a:ext cx="3376734" cy="1047369"/>
            <a:chOff x="4159055" y="1553186"/>
            <a:chExt cx="4082652" cy="1224275"/>
          </a:xfrm>
        </p:grpSpPr>
        <p:pic>
          <p:nvPicPr>
            <p:cNvPr id="5" name="Picture 4" descr="box4.8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9055" y="1553186"/>
              <a:ext cx="4082652" cy="122427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315182" y="1776835"/>
              <a:ext cx="3680073" cy="7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MOTIVACIÓN POR SUS LOGROS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54982" y="3955356"/>
            <a:ext cx="3475878" cy="1472895"/>
            <a:chOff x="411172" y="1553186"/>
            <a:chExt cx="4365861" cy="1370145"/>
          </a:xfrm>
        </p:grpSpPr>
        <p:pic>
          <p:nvPicPr>
            <p:cNvPr id="8" name="Picture 7" descr="box4.8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172" y="1553186"/>
              <a:ext cx="4365861" cy="122427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8906" y="1680556"/>
              <a:ext cx="4300717" cy="1242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COMPROMISO HACIA </a:t>
              </a:r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EL APRENDIZAJE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 rot="5400000">
            <a:off x="3016812" y="2758040"/>
            <a:ext cx="1594411" cy="599247"/>
            <a:chOff x="4562348" y="1747681"/>
            <a:chExt cx="1834896" cy="859536"/>
          </a:xfrm>
        </p:grpSpPr>
        <p:pic>
          <p:nvPicPr>
            <p:cNvPr id="11" name="Picture 10" descr="box7.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348" y="1747681"/>
              <a:ext cx="1834896" cy="85953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62348" y="1895678"/>
              <a:ext cx="1834896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TAREA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43939" y="4279522"/>
            <a:ext cx="3135162" cy="1033990"/>
            <a:chOff x="458043" y="930275"/>
            <a:chExt cx="3438144" cy="1682496"/>
          </a:xfrm>
        </p:grpSpPr>
        <p:pic>
          <p:nvPicPr>
            <p:cNvPr id="14" name="Picture 13" descr="box4.9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43" y="930275"/>
              <a:ext cx="3438144" cy="168249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31140" y="1151185"/>
              <a:ext cx="3265904" cy="1151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CONEXIÓN CON LA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ESCUELA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 rot="5400000">
            <a:off x="3586193" y="3749198"/>
            <a:ext cx="2180347" cy="931949"/>
            <a:chOff x="5025431" y="1292066"/>
            <a:chExt cx="2530990" cy="1274064"/>
          </a:xfrm>
        </p:grpSpPr>
        <p:pic>
          <p:nvPicPr>
            <p:cNvPr id="17" name="Picture 16" descr="box7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5431" y="1292066"/>
              <a:ext cx="2530990" cy="127406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025431" y="1470344"/>
              <a:ext cx="2530990" cy="7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LEER POR PLACER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6400" y="5368424"/>
            <a:ext cx="8321964" cy="774192"/>
            <a:chOff x="406400" y="5368424"/>
            <a:chExt cx="8321964" cy="774192"/>
          </a:xfrm>
        </p:grpSpPr>
        <p:pic>
          <p:nvPicPr>
            <p:cNvPr id="21" name="Picture 20" descr="box13.1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06400" y="5555996"/>
              <a:ext cx="83219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COMPROMISO CON EL APRENDIZAJE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877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892362" y="3488544"/>
            <a:ext cx="3120804" cy="1100257"/>
            <a:chOff x="4482262" y="1042200"/>
            <a:chExt cx="4365745" cy="1387458"/>
          </a:xfrm>
        </p:grpSpPr>
        <p:pic>
          <p:nvPicPr>
            <p:cNvPr id="5" name="Picture 4" descr="box4.8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262" y="1042200"/>
              <a:ext cx="4365745" cy="138745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568827" y="1269447"/>
              <a:ext cx="4152321" cy="892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INTERÉS POR </a:t>
              </a:r>
            </a:p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LOS DEMÁS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752212" y="3410084"/>
            <a:ext cx="2257205" cy="1259569"/>
            <a:chOff x="3124329" y="1009650"/>
            <a:chExt cx="2742216" cy="1625600"/>
          </a:xfrm>
        </p:grpSpPr>
        <p:pic>
          <p:nvPicPr>
            <p:cNvPr id="8" name="Picture 7" descr="box6.1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329" y="1009650"/>
              <a:ext cx="2742216" cy="1625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246714" y="1205791"/>
              <a:ext cx="2451253" cy="101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IGUALDAD Y JUSTICIA SOCIAL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09462" y="4631317"/>
            <a:ext cx="2257205" cy="701295"/>
            <a:chOff x="4531553" y="1787906"/>
            <a:chExt cx="3178120" cy="847344"/>
          </a:xfrm>
        </p:grpSpPr>
        <p:pic>
          <p:nvPicPr>
            <p:cNvPr id="11" name="Picture 10" descr="box8.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553" y="1787906"/>
              <a:ext cx="3178120" cy="8473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68827" y="1965169"/>
              <a:ext cx="3095893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INTEGRIDAD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53766" y="2617986"/>
            <a:ext cx="2655651" cy="722529"/>
            <a:chOff x="476317" y="1758950"/>
            <a:chExt cx="3389759" cy="847344"/>
          </a:xfrm>
        </p:grpSpPr>
        <p:pic>
          <p:nvPicPr>
            <p:cNvPr id="14" name="Picture 13" descr="box8.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758950"/>
              <a:ext cx="3389759" cy="8473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8795" y="1929971"/>
              <a:ext cx="3309426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HONESTIDAD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07476" y="4729589"/>
            <a:ext cx="3389759" cy="603023"/>
            <a:chOff x="4568826" y="1797050"/>
            <a:chExt cx="4169664" cy="847344"/>
          </a:xfrm>
        </p:grpSpPr>
        <p:pic>
          <p:nvPicPr>
            <p:cNvPr id="17" name="Picture 16" descr="box8.1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8826" y="1797050"/>
              <a:ext cx="4169664" cy="84734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568826" y="1949812"/>
              <a:ext cx="41696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RESPONSABILIDAD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 rot="5400000">
            <a:off x="2667290" y="2516025"/>
            <a:ext cx="3557811" cy="702079"/>
            <a:chOff x="476317" y="1758950"/>
            <a:chExt cx="3389759" cy="847344"/>
          </a:xfrm>
        </p:grpSpPr>
        <p:pic>
          <p:nvPicPr>
            <p:cNvPr id="23" name="Picture 22" descr="box8.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758950"/>
              <a:ext cx="3389759" cy="84734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540662" y="1934294"/>
              <a:ext cx="3252812" cy="485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AUTORREGULACIÓN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06400" y="5368424"/>
            <a:ext cx="8314944" cy="774192"/>
            <a:chOff x="406400" y="5368424"/>
            <a:chExt cx="8314944" cy="774192"/>
          </a:xfrm>
        </p:grpSpPr>
        <p:pic>
          <p:nvPicPr>
            <p:cNvPr id="26" name="Picture 25" descr="box13.1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15637" y="5522130"/>
              <a:ext cx="8305707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VALORES POSITIVOS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847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104900" y="2610289"/>
            <a:ext cx="2773643" cy="1308947"/>
            <a:chOff x="4561714" y="858520"/>
            <a:chExt cx="3639312" cy="1706880"/>
          </a:xfrm>
        </p:grpSpPr>
        <p:pic>
          <p:nvPicPr>
            <p:cNvPr id="6" name="Picture 5" descr="box9.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714" y="858520"/>
              <a:ext cx="3639312" cy="17068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613862" y="1139894"/>
              <a:ext cx="3537157" cy="119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PLANIFICACIÓN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Y TOMA DE DECISIONES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17060" y="4329653"/>
            <a:ext cx="3384808" cy="1009652"/>
            <a:chOff x="445104" y="1327148"/>
            <a:chExt cx="4272828" cy="1237488"/>
          </a:xfrm>
        </p:grpSpPr>
        <p:pic>
          <p:nvPicPr>
            <p:cNvPr id="9" name="Picture 8" descr="box9.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104" y="1327148"/>
              <a:ext cx="4272828" cy="123748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92186" y="1567555"/>
              <a:ext cx="4131595" cy="645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CAPACIDAD INTERPERSONAL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 rot="5400000">
            <a:off x="2285241" y="2868358"/>
            <a:ext cx="4131817" cy="798576"/>
            <a:chOff x="4433046" y="1769478"/>
            <a:chExt cx="4519562" cy="798576"/>
          </a:xfrm>
        </p:grpSpPr>
        <p:pic>
          <p:nvPicPr>
            <p:cNvPr id="13" name="Picture 12" descr="box9.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046" y="1769478"/>
              <a:ext cx="4519562" cy="79857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453089" y="1987508"/>
              <a:ext cx="4449285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CAPACIDAD CULTURAL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17060" y="3224568"/>
            <a:ext cx="3043724" cy="1026138"/>
            <a:chOff x="306226" y="1301750"/>
            <a:chExt cx="3692726" cy="1261872"/>
          </a:xfrm>
        </p:grpSpPr>
        <p:pic>
          <p:nvPicPr>
            <p:cNvPr id="16" name="Picture 15" descr="box9.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226" y="1301750"/>
              <a:ext cx="3692726" cy="126187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71723" y="1519075"/>
              <a:ext cx="3537157" cy="645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HABILIDAD DE RESISTENCIA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09169" y="3999455"/>
            <a:ext cx="2702427" cy="1356783"/>
            <a:chOff x="4440278" y="946150"/>
            <a:chExt cx="3503586" cy="1615440"/>
          </a:xfrm>
        </p:grpSpPr>
        <p:pic>
          <p:nvPicPr>
            <p:cNvPr id="20" name="Picture 19" descr="box9.11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0278" y="946150"/>
              <a:ext cx="3503586" cy="161544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559047" y="1260187"/>
              <a:ext cx="3258725" cy="916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SOLUCIÓN PACIFICA DE CONFLICTOS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06400" y="5368424"/>
            <a:ext cx="8314944" cy="774192"/>
            <a:chOff x="406400" y="5368424"/>
            <a:chExt cx="8314944" cy="774192"/>
          </a:xfrm>
        </p:grpSpPr>
        <p:pic>
          <p:nvPicPr>
            <p:cNvPr id="23" name="Picture 22" descr="box13.12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15637" y="5522130"/>
              <a:ext cx="8305707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CAPACIDAD SOCIAL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046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809756" y="4641595"/>
            <a:ext cx="3450052" cy="713232"/>
            <a:chOff x="444614" y="1881636"/>
            <a:chExt cx="4273296" cy="713232"/>
          </a:xfrm>
        </p:grpSpPr>
        <p:pic>
          <p:nvPicPr>
            <p:cNvPr id="6" name="Picture 5" descr="box10.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14" y="1881636"/>
              <a:ext cx="4273296" cy="71323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67677" y="2053016"/>
              <a:ext cx="424159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PODER PERSONAL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11443" y="4017264"/>
            <a:ext cx="2518718" cy="579310"/>
            <a:chOff x="4561176" y="1754188"/>
            <a:chExt cx="3206497" cy="847344"/>
          </a:xfrm>
        </p:grpSpPr>
        <p:pic>
          <p:nvPicPr>
            <p:cNvPr id="9" name="Picture 8" descr="box10.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176" y="1754188"/>
              <a:ext cx="3206496" cy="84734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568827" y="1900842"/>
              <a:ext cx="3198846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AUTOESTIMA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rot="16200000">
            <a:off x="2258905" y="2884980"/>
            <a:ext cx="4269850" cy="662513"/>
            <a:chOff x="476317" y="1140480"/>
            <a:chExt cx="3188035" cy="1226880"/>
          </a:xfrm>
        </p:grpSpPr>
        <p:pic>
          <p:nvPicPr>
            <p:cNvPr id="12" name="Picture 11" descr="box9.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140480"/>
              <a:ext cx="3188035" cy="122688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36795" y="1397388"/>
              <a:ext cx="3127557" cy="7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SENTIDO DE PROPÓSITO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18227" y="4086460"/>
            <a:ext cx="2992852" cy="1281637"/>
            <a:chOff x="4562856" y="1252800"/>
            <a:chExt cx="3359712" cy="1403800"/>
          </a:xfrm>
        </p:grpSpPr>
        <p:pic>
          <p:nvPicPr>
            <p:cNvPr id="16" name="Picture 15" descr="box9.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856" y="1252800"/>
              <a:ext cx="3359712" cy="14038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657896" y="1421074"/>
              <a:ext cx="3230114" cy="101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VISIÓN POSITIVA DEL FUTURO PERSONAL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6400" y="5368424"/>
            <a:ext cx="8314944" cy="774192"/>
            <a:chOff x="406400" y="5368424"/>
            <a:chExt cx="8314944" cy="774192"/>
          </a:xfrm>
        </p:grpSpPr>
        <p:pic>
          <p:nvPicPr>
            <p:cNvPr id="18" name="Picture 17" descr="box13.12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15637" y="5522130"/>
              <a:ext cx="8305707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UNA IDENTIDAD POSITIVA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635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15974222_Spanish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54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562" y="2852662"/>
            <a:ext cx="3797973" cy="2355563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es-MX" dirty="0"/>
              <a:t>The Search Institute ( Instituto Search) ha indentificado 40 elementos del desarrollo que ayudan a los hijos a crecer de manera postiva, comprometida, y responsible.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02637" y="1208799"/>
            <a:ext cx="5049044" cy="1246495"/>
            <a:chOff x="2066098" y="619428"/>
            <a:chExt cx="5049044" cy="1246495"/>
          </a:xfrm>
        </p:grpSpPr>
        <p:pic>
          <p:nvPicPr>
            <p:cNvPr id="9" name="Picture 8" descr="40Asset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098" y="700846"/>
              <a:ext cx="5010912" cy="11399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243777" y="619428"/>
              <a:ext cx="141816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0" spc="-3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40</a:t>
              </a:r>
              <a:endParaRPr lang="en-US" sz="7500" spc="-3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31477" y="808998"/>
              <a:ext cx="35836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ELEMENTOS </a:t>
              </a:r>
              <a:r>
                <a:rPr lang="en-US" dirty="0">
                  <a:solidFill>
                    <a:schemeClr val="bg1"/>
                  </a:solidFill>
                  <a:latin typeface="Arial Black"/>
                  <a:cs typeface="Arial Black"/>
                </a:rPr>
                <a:t>QUE SUS HIJOS NECESITAN PARA TRIUNFAR EN LA </a:t>
              </a:r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VIDA</a:t>
              </a:r>
              <a:r>
                <a:rPr lang="en-US" baseline="300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®</a:t>
              </a:r>
              <a:endParaRPr lang="en-US" baseline="30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91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47221" y="2233857"/>
            <a:ext cx="3537675" cy="3619015"/>
            <a:chOff x="847221" y="2233857"/>
            <a:chExt cx="3537675" cy="3619015"/>
          </a:xfrm>
        </p:grpSpPr>
        <p:grpSp>
          <p:nvGrpSpPr>
            <p:cNvPr id="6" name="Group 5"/>
            <p:cNvGrpSpPr/>
            <p:nvPr/>
          </p:nvGrpSpPr>
          <p:grpSpPr>
            <a:xfrm>
              <a:off x="2843156" y="2233857"/>
              <a:ext cx="1505712" cy="658368"/>
              <a:chOff x="2997614" y="2293924"/>
              <a:chExt cx="1505712" cy="658368"/>
            </a:xfrm>
          </p:grpSpPr>
          <p:pic>
            <p:nvPicPr>
              <p:cNvPr id="7" name="Picture 6" descr="3.3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7614" y="2293924"/>
                <a:ext cx="1505712" cy="658368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3017228" y="2369218"/>
                <a:ext cx="145007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APOYO</a:t>
                </a:r>
                <a:endParaRPr lang="en-US" sz="2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233264" y="2914248"/>
              <a:ext cx="3151632" cy="707136"/>
              <a:chOff x="1387722" y="2974315"/>
              <a:chExt cx="3151632" cy="707136"/>
            </a:xfrm>
          </p:grpSpPr>
          <p:pic>
            <p:nvPicPr>
              <p:cNvPr id="10" name="Picture 9" descr="box01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7722" y="2974315"/>
                <a:ext cx="3151632" cy="707136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1450995" y="3071685"/>
                <a:ext cx="304425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10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FORTALECIMIENTO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587414" y="3658668"/>
              <a:ext cx="2779776" cy="1005840"/>
              <a:chOff x="1741872" y="3718735"/>
              <a:chExt cx="2779776" cy="1005840"/>
            </a:xfrm>
          </p:grpSpPr>
          <p:pic>
            <p:nvPicPr>
              <p:cNvPr id="13" name="Picture 12" descr="box03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1872" y="3718735"/>
                <a:ext cx="2779776" cy="100584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1792323" y="3837320"/>
                <a:ext cx="2683982" cy="679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Y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EXPECTATIVAS</a:t>
                </a:r>
                <a:endParaRPr lang="en-US" sz="2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847221" y="4731208"/>
              <a:ext cx="3528667" cy="1121664"/>
              <a:chOff x="1001679" y="4791275"/>
              <a:chExt cx="3528667" cy="1121664"/>
            </a:xfrm>
          </p:grpSpPr>
          <p:pic>
            <p:nvPicPr>
              <p:cNvPr id="16" name="Picture 15" descr="box04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6753" y="4791275"/>
                <a:ext cx="3486912" cy="1121664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1001679" y="4975162"/>
                <a:ext cx="3528667" cy="707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USO CONSTRUCTIVO DEL TIEMPO</a:t>
                </a: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450850" y="989341"/>
            <a:ext cx="853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 Black"/>
                <a:cs typeface="Arial Black"/>
              </a:rPr>
              <a:t>ELEMENTOS EXTERNOS</a:t>
            </a:r>
          </a:p>
        </p:txBody>
      </p:sp>
    </p:spTree>
    <p:extLst>
      <p:ext uri="{BB962C8B-B14F-4D97-AF65-F5344CB8AC3E}">
        <p14:creationId xmlns:p14="http://schemas.microsoft.com/office/powerpoint/2010/main" val="349073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0850" y="1006504"/>
            <a:ext cx="853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 Black"/>
                <a:cs typeface="Arial Black"/>
              </a:rPr>
              <a:t>ELEMENTOS INTERNOS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427340" y="2637379"/>
            <a:ext cx="3534521" cy="3203822"/>
            <a:chOff x="4427340" y="2637379"/>
            <a:chExt cx="3534521" cy="3203822"/>
          </a:xfrm>
        </p:grpSpPr>
        <p:grpSp>
          <p:nvGrpSpPr>
            <p:cNvPr id="6" name="Group 5"/>
            <p:cNvGrpSpPr/>
            <p:nvPr/>
          </p:nvGrpSpPr>
          <p:grpSpPr>
            <a:xfrm>
              <a:off x="4446070" y="2637379"/>
              <a:ext cx="3216815" cy="1030224"/>
              <a:chOff x="4591947" y="2714608"/>
              <a:chExt cx="3216815" cy="1030224"/>
            </a:xfrm>
          </p:grpSpPr>
          <p:pic>
            <p:nvPicPr>
              <p:cNvPr id="8" name="Picture 7" descr="box05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3158" y="2714608"/>
                <a:ext cx="3188208" cy="1030224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4591947" y="2844014"/>
                <a:ext cx="3216815" cy="679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COMPROMISO CON EL APRENDIZAJE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445665" y="3699572"/>
              <a:ext cx="3511058" cy="670560"/>
              <a:chOff x="4591542" y="3776801"/>
              <a:chExt cx="3511058" cy="670560"/>
            </a:xfrm>
          </p:grpSpPr>
          <p:pic>
            <p:nvPicPr>
              <p:cNvPr id="11" name="Picture 10" descr="box06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1542" y="3776801"/>
                <a:ext cx="3505200" cy="670560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4591947" y="3900677"/>
                <a:ext cx="3510653" cy="402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VALORES POSITIVOS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427340" y="4446200"/>
              <a:ext cx="3163489" cy="640080"/>
              <a:chOff x="4573217" y="4523429"/>
              <a:chExt cx="3163489" cy="640080"/>
            </a:xfrm>
          </p:grpSpPr>
          <p:pic>
            <p:nvPicPr>
              <p:cNvPr id="14" name="Picture 13" descr="box07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13844" y="4523429"/>
                <a:ext cx="3096768" cy="640080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4573217" y="4609675"/>
                <a:ext cx="3163489" cy="402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CAPACIDAD SOCIAL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456661" y="5176737"/>
              <a:ext cx="3505200" cy="664464"/>
              <a:chOff x="4602538" y="5253966"/>
              <a:chExt cx="3505200" cy="664464"/>
            </a:xfrm>
          </p:grpSpPr>
          <p:pic>
            <p:nvPicPr>
              <p:cNvPr id="17" name="Picture 16" descr="box08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2538" y="5253966"/>
                <a:ext cx="3505200" cy="664464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4618252" y="5361264"/>
                <a:ext cx="3457327" cy="402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IDENTIDAD POSITIVA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916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56841" y="3658126"/>
            <a:ext cx="3059336" cy="559430"/>
            <a:chOff x="478090" y="1614079"/>
            <a:chExt cx="4090416" cy="859536"/>
          </a:xfrm>
        </p:grpSpPr>
        <p:pic>
          <p:nvPicPr>
            <p:cNvPr id="6" name="Picture 5" descr="box0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090" y="1614079"/>
              <a:ext cx="4090416" cy="85953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68894" y="1686158"/>
              <a:ext cx="3810872" cy="488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APOYO FAMILIAR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16200000">
            <a:off x="1252376" y="1267106"/>
            <a:ext cx="3468122" cy="1109379"/>
            <a:chOff x="4562856" y="1299210"/>
            <a:chExt cx="4299151" cy="1158240"/>
          </a:xfrm>
        </p:grpSpPr>
        <p:pic>
          <p:nvPicPr>
            <p:cNvPr id="9" name="Picture 8" descr="box10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856" y="1299210"/>
              <a:ext cx="4200144" cy="115824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642837" y="1471715"/>
              <a:ext cx="4219170" cy="80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COMUNICACIÓN FAMILIAR POSITIVA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86540" y="1066799"/>
            <a:ext cx="1230961" cy="3124261"/>
            <a:chOff x="3789352" y="1066799"/>
            <a:chExt cx="1230961" cy="3124261"/>
          </a:xfrm>
        </p:grpSpPr>
        <p:pic>
          <p:nvPicPr>
            <p:cNvPr id="12" name="Picture 11" descr="box11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842702" y="2013449"/>
              <a:ext cx="3124261" cy="12309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 rot="16200000">
              <a:off x="2985812" y="2116959"/>
              <a:ext cx="282395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RELACIONES POSITIVAS CON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OTROS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ADULTOS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135964" y="4325307"/>
            <a:ext cx="3483342" cy="977336"/>
            <a:chOff x="4548254" y="1195167"/>
            <a:chExt cx="3810000" cy="1286256"/>
          </a:xfrm>
        </p:grpSpPr>
        <p:pic>
          <p:nvPicPr>
            <p:cNvPr id="16" name="Picture 15" descr="box12b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254" y="1195167"/>
              <a:ext cx="3810000" cy="1286256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583045" y="1339291"/>
              <a:ext cx="36889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UNA COMUNIDAD COMPROMETIDA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11732" y="2027279"/>
            <a:ext cx="2942703" cy="1528721"/>
            <a:chOff x="468301" y="547000"/>
            <a:chExt cx="3200400" cy="1956816"/>
          </a:xfrm>
        </p:grpSpPr>
        <p:pic>
          <p:nvPicPr>
            <p:cNvPr id="19" name="Picture 18" descr="box13b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301" y="547000"/>
              <a:ext cx="3200400" cy="19568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76036" y="659043"/>
              <a:ext cx="3049175" cy="1316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UN PLANTEL EDUCATIVO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QUE SE INTERESA </a:t>
              </a:r>
              <a:b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POR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NIÑO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5982" y="3659960"/>
            <a:ext cx="3478305" cy="1659616"/>
            <a:chOff x="4565481" y="910758"/>
            <a:chExt cx="4059936" cy="1591056"/>
          </a:xfrm>
        </p:grpSpPr>
        <p:pic>
          <p:nvPicPr>
            <p:cNvPr id="22" name="Picture 21" descr="box14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5481" y="910758"/>
              <a:ext cx="4059936" cy="159105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749831" y="1092993"/>
              <a:ext cx="3765790" cy="1073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LA PARTICIPACIÓN DE LOS PADRES EN LAS ACTIVIDADES ESCOLARES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06400" y="5368424"/>
            <a:ext cx="8321964" cy="774192"/>
            <a:chOff x="406400" y="5368424"/>
            <a:chExt cx="8321964" cy="774192"/>
          </a:xfrm>
        </p:grpSpPr>
        <p:pic>
          <p:nvPicPr>
            <p:cNvPr id="26" name="Picture 25" descr="box13.12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06400" y="5555996"/>
              <a:ext cx="83219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APOYO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186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 rot="16200000">
            <a:off x="1796878" y="2500934"/>
            <a:ext cx="2922653" cy="1267341"/>
            <a:chOff x="4557014" y="963386"/>
            <a:chExt cx="3783148" cy="1664208"/>
          </a:xfrm>
        </p:grpSpPr>
        <p:pic>
          <p:nvPicPr>
            <p:cNvPr id="6" name="Picture 5" descr="box4.8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7014" y="963386"/>
              <a:ext cx="3755136" cy="166420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732447" y="1068850"/>
              <a:ext cx="3607715" cy="1454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LA COMUNIDAD VALORA A LOS NIÑOS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998025" y="3314503"/>
            <a:ext cx="2747220" cy="1264496"/>
            <a:chOff x="448303" y="939986"/>
            <a:chExt cx="3438144" cy="1682496"/>
          </a:xfrm>
        </p:grpSpPr>
        <p:pic>
          <p:nvPicPr>
            <p:cNvPr id="9" name="Picture 8" descr="box4.9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303" y="939986"/>
              <a:ext cx="3438144" cy="168249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1576" y="1051425"/>
              <a:ext cx="3122073" cy="1474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LOS NIÑOS COMO RECURSOS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964346" y="4686397"/>
            <a:ext cx="4181856" cy="585350"/>
            <a:chOff x="4567626" y="1955164"/>
            <a:chExt cx="4181856" cy="670560"/>
          </a:xfrm>
        </p:grpSpPr>
        <p:pic>
          <p:nvPicPr>
            <p:cNvPr id="12" name="Picture 11" descr="box4.10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626" y="1955164"/>
              <a:ext cx="4181856" cy="67056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568826" y="2053747"/>
              <a:ext cx="410595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SERVICIO A LOS DEMÁS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390715" y="4686397"/>
            <a:ext cx="2485628" cy="593502"/>
            <a:chOff x="476318" y="1787525"/>
            <a:chExt cx="2822448" cy="841248"/>
          </a:xfrm>
        </p:grpSpPr>
        <p:pic>
          <p:nvPicPr>
            <p:cNvPr id="15" name="Picture 14" descr="box4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8" y="1787525"/>
              <a:ext cx="2822448" cy="84124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76318" y="1902137"/>
              <a:ext cx="2822448" cy="430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SEGURIDAD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6400" y="5368424"/>
            <a:ext cx="8321964" cy="774192"/>
            <a:chOff x="406400" y="5368424"/>
            <a:chExt cx="8321964" cy="774192"/>
          </a:xfrm>
        </p:grpSpPr>
        <p:pic>
          <p:nvPicPr>
            <p:cNvPr id="18" name="Picture 17" descr="box13.1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06400" y="5555996"/>
              <a:ext cx="83219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FORTALECIMIENTO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677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242218" y="4329907"/>
            <a:ext cx="2396278" cy="970957"/>
            <a:chOff x="4568826" y="1351073"/>
            <a:chExt cx="2969261" cy="1310640"/>
          </a:xfrm>
        </p:grpSpPr>
        <p:pic>
          <p:nvPicPr>
            <p:cNvPr id="5" name="Picture 4" descr="box5.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8826" y="1351073"/>
              <a:ext cx="2913888" cy="131064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722287" y="1502350"/>
              <a:ext cx="2815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FAMILIARES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09969" y="4722268"/>
            <a:ext cx="3634398" cy="552728"/>
            <a:chOff x="445837" y="1945110"/>
            <a:chExt cx="4273296" cy="694944"/>
          </a:xfrm>
        </p:grpSpPr>
        <p:pic>
          <p:nvPicPr>
            <p:cNvPr id="8" name="Picture 7" descr="box5.8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37" y="1945110"/>
              <a:ext cx="4273296" cy="6949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76317" y="2039322"/>
              <a:ext cx="42416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ESCOLARES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33210" y="3322599"/>
            <a:ext cx="4269907" cy="1331427"/>
            <a:chOff x="337371" y="171895"/>
            <a:chExt cx="4628013" cy="1738186"/>
          </a:xfrm>
        </p:grpSpPr>
        <p:pic>
          <p:nvPicPr>
            <p:cNvPr id="14" name="Picture 13" descr="box4.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371" y="171895"/>
              <a:ext cx="4380561" cy="173818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24262" y="329007"/>
              <a:ext cx="444112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COMPORTAMIENTO</a:t>
              </a:r>
              <a:b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DE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LOS ADULTOS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/>
              </a:r>
              <a:b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COMO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EJEMPLO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rot="5400000">
            <a:off x="3796326" y="1850533"/>
            <a:ext cx="3781154" cy="946397"/>
            <a:chOff x="4554333" y="1605280"/>
            <a:chExt cx="4435856" cy="1027374"/>
          </a:xfrm>
        </p:grpSpPr>
        <p:pic>
          <p:nvPicPr>
            <p:cNvPr id="18" name="Picture 17" descr="box5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4333" y="1605280"/>
              <a:ext cx="4435856" cy="102737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589146" y="1730474"/>
              <a:ext cx="4350243" cy="7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COMPAÑEROS </a:t>
              </a: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COMO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INFLUENCIA POSITIVA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322283" y="2339477"/>
            <a:ext cx="2852529" cy="916447"/>
            <a:chOff x="474285" y="1388047"/>
            <a:chExt cx="3477396" cy="1255776"/>
          </a:xfrm>
        </p:grpSpPr>
        <p:pic>
          <p:nvPicPr>
            <p:cNvPr id="21" name="Picture 20" descr="box5.1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285" y="1388047"/>
              <a:ext cx="3456432" cy="125577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98119" y="1488648"/>
              <a:ext cx="33535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ALTAS EXPECTATIVAS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78534" y="1298835"/>
            <a:ext cx="2396278" cy="970957"/>
            <a:chOff x="4568826" y="1351073"/>
            <a:chExt cx="2969261" cy="1310640"/>
          </a:xfrm>
        </p:grpSpPr>
        <p:pic>
          <p:nvPicPr>
            <p:cNvPr id="24" name="Picture 23" descr="box5.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8826" y="1351073"/>
              <a:ext cx="2913888" cy="131064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722287" y="1502350"/>
              <a:ext cx="2815800" cy="103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VECINALES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06400" y="5368424"/>
            <a:ext cx="8321964" cy="774192"/>
            <a:chOff x="406400" y="5368424"/>
            <a:chExt cx="8321964" cy="774192"/>
          </a:xfrm>
        </p:grpSpPr>
        <p:pic>
          <p:nvPicPr>
            <p:cNvPr id="27" name="Picture 26" descr="box13.12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06400" y="5555996"/>
              <a:ext cx="83219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COMPROMISO CON EL APRENDIZAJE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594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13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16200000">
            <a:off x="1475346" y="2867702"/>
            <a:ext cx="4286836" cy="707136"/>
            <a:chOff x="4561173" y="1862789"/>
            <a:chExt cx="4286836" cy="707136"/>
          </a:xfrm>
        </p:grpSpPr>
        <p:pic>
          <p:nvPicPr>
            <p:cNvPr id="5" name="Picture 4" descr="box6.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173" y="1862789"/>
              <a:ext cx="4285488" cy="70713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568825" y="1985680"/>
              <a:ext cx="42791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ACTIVIDADES CREATIVAS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031657" y="3503243"/>
            <a:ext cx="2536246" cy="1087797"/>
            <a:chOff x="476316" y="1265936"/>
            <a:chExt cx="3176016" cy="1274064"/>
          </a:xfrm>
        </p:grpSpPr>
        <p:pic>
          <p:nvPicPr>
            <p:cNvPr id="8" name="Picture 7" descr="box6.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6" y="1265936"/>
              <a:ext cx="3176016" cy="127406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50934" y="1420260"/>
              <a:ext cx="2933712" cy="901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PROGRAMAS </a:t>
              </a: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PARA NIÑOS</a:t>
              </a:r>
              <a:endParaRPr lang="en-US" sz="22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017977" y="4625517"/>
            <a:ext cx="4219291" cy="731520"/>
            <a:chOff x="4426068" y="1808479"/>
            <a:chExt cx="4421940" cy="731520"/>
          </a:xfrm>
        </p:grpSpPr>
        <p:pic>
          <p:nvPicPr>
            <p:cNvPr id="11" name="Picture 10" descr="box6.9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6068" y="1808479"/>
              <a:ext cx="4421940" cy="73152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05776" y="1944699"/>
              <a:ext cx="42791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COMUNIDAD RELIGIOSA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76613" y="4017723"/>
            <a:ext cx="1912299" cy="1346965"/>
            <a:chOff x="475301" y="845312"/>
            <a:chExt cx="2109216" cy="1694688"/>
          </a:xfrm>
        </p:grpSpPr>
        <p:pic>
          <p:nvPicPr>
            <p:cNvPr id="14" name="Picture 13" descr="box6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01" y="845312"/>
              <a:ext cx="2109216" cy="169468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30465" y="1079990"/>
              <a:ext cx="1756297" cy="101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TIEMPO EN LA CASA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6400" y="5368424"/>
            <a:ext cx="8321964" cy="774192"/>
            <a:chOff x="406400" y="5368424"/>
            <a:chExt cx="8321964" cy="774192"/>
          </a:xfrm>
        </p:grpSpPr>
        <p:pic>
          <p:nvPicPr>
            <p:cNvPr id="17" name="Picture 16" descr="box13.1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5368424"/>
              <a:ext cx="8314944" cy="77419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06400" y="5555996"/>
              <a:ext cx="8321964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ELEMENTOS DE LÍMITES Y EXPECTATIVAS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40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1771</TotalTime>
  <Words>910</Words>
  <Application>Microsoft Macintosh PowerPoint</Application>
  <PresentationFormat>On-screen Show (4:3)</PresentationFormat>
  <Paragraphs>124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Un buen  comienzo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173</cp:revision>
  <cp:lastPrinted>2016-06-17T21:30:46Z</cp:lastPrinted>
  <dcterms:created xsi:type="dcterms:W3CDTF">2011-10-12T15:18:31Z</dcterms:created>
  <dcterms:modified xsi:type="dcterms:W3CDTF">2016-07-25T14:21:26Z</dcterms:modified>
</cp:coreProperties>
</file>