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Umtk1/nI3+UGNeBgy0lmrA==" hashData="qezfYtXFKnyJF8xQ7in1FXMpxNg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9" autoAdjust="0"/>
    <p:restoredTop sz="82344" autoAdjust="0"/>
  </p:normalViewPr>
  <p:slideViewPr>
    <p:cSldViewPr snapToGrid="0" snapToObjects="1">
      <p:cViewPr varScale="1">
        <p:scale>
          <a:sx n="126" d="100"/>
          <a:sy n="126" d="100"/>
        </p:scale>
        <p:origin x="-2464" y="-104"/>
      </p:cViewPr>
      <p:guideLst>
        <p:guide orient="horz" pos="1798"/>
        <p:guide orient="horz" pos="807"/>
        <p:guide pos="4987"/>
        <p:guide pos="2569"/>
        <p:guide pos="296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</a:t>
            </a:r>
            <a:r>
              <a:rPr lang="en-US" dirty="0"/>
              <a:t>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3</a:t>
            </a:r>
          </a:p>
          <a:p>
            <a:r>
              <a:rPr lang="en-US" dirty="0" smtClean="0"/>
              <a:t>A mi </a:t>
            </a:r>
            <a:r>
              <a:rPr lang="en-US" dirty="0" err="1" smtClean="0"/>
              <a:t>lado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89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ventajas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desventajas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hacerlo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mostrar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parecieran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negativos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potencia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entrometido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pudiese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 que lo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vigilar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48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quinto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elemento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plantel educativo que se interesa por el</a:t>
            </a:r>
            <a:r>
              <a:rPr lang="es-ES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(la) joven</a:t>
            </a:r>
            <a:r>
              <a:rPr lang="es-E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maestros,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personal,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choferes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autobuses,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estudiantes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67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sexto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elemento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refiere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s-E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participación de los padres en</a:t>
            </a:r>
            <a:r>
              <a:rPr lang="es-ES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actividades escolares </a:t>
            </a:r>
            <a:r>
              <a:rPr lang="es-E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los 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ocupar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sirviendo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descubrirá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genera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hoy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enfocaremos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familiar.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471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dirija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brevemente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débiles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particularmente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confianza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naturaleza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competitivo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seguramente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dificultad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pierde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competencia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Hábleles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desafío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ejemplifica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apertura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vulnerabilidad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probablemente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específicos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evitar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comentarios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sarcásticos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gran forma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orgulloso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constante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Ahora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vayamos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inmediata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involucrarlos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241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recuerda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40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45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ocho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Hoy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85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estímulo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disciplina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capacitación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personas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inviertan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éxito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149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Mel Brooks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dice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porcentaje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crecen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atmósfera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aldea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ciertamente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 </a:t>
            </a:r>
            <a:r>
              <a:rPr lang="en-US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5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familiar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específicas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sugiera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darse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salga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comodidad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Ofrecer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consuelo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error.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Mostrar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incondicional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decepciona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Aplaudir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triunfos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fracasa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Expresarle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confianza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Asegurarse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físicamente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50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familiar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vías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comunicación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abiertas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conflicto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molestia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las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circunstancias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cerrarlas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siempre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pedirnos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425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tercer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elemento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 que ver con </a:t>
            </a:r>
            <a:r>
              <a:rPr lang="es-E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 relaciones con 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confianza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singular a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escuchándolo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compartiendo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conocimiento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instruyéndolo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dándole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óptica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Entre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confiables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mayor.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18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cuarto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elemento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21 del Manual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Caroline,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mujer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puerta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puerta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apartamentos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cuenta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vecinos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Pídale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voluntario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 el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voz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alta.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Luego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Caroline?”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4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6" cy="685761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6"/>
            <a:ext cx="1419164" cy="19233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Revers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2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3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61" r:id="rId4"/>
    <p:sldLayoutId id="2147483655" r:id="rId5"/>
    <p:sldLayoutId id="2147483659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19.emf"/><Relationship Id="rId5" Type="http://schemas.openxmlformats.org/officeDocument/2006/relationships/image" Target="../media/image3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19.emf"/><Relationship Id="rId5" Type="http://schemas.openxmlformats.org/officeDocument/2006/relationships/image" Target="../media/image3.pn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emf"/><Relationship Id="rId5" Type="http://schemas.openxmlformats.org/officeDocument/2006/relationships/image" Target="../media/image35.e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emf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emf"/><Relationship Id="rId5" Type="http://schemas.openxmlformats.org/officeDocument/2006/relationships/image" Target="../media/image3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19.emf"/><Relationship Id="rId5" Type="http://schemas.openxmlformats.org/officeDocument/2006/relationships/image" Target="../media/image22.emf"/><Relationship Id="rId6" Type="http://schemas.openxmlformats.org/officeDocument/2006/relationships/image" Target="../media/image3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19.emf"/><Relationship Id="rId5" Type="http://schemas.openxmlformats.org/officeDocument/2006/relationships/image" Target="../media/image3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3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mi </a:t>
            </a:r>
            <a:r>
              <a:rPr lang="en-US" dirty="0" err="1"/>
              <a:t>lado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64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sb10063003ee-001_75_Revised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3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38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78376121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La escuela proporciona un ambiente que anima y se preocupa por la juventud.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3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68301" y="547000"/>
            <a:ext cx="3200400" cy="1710861"/>
            <a:chOff x="468301" y="547000"/>
            <a:chExt cx="3200400" cy="1956816"/>
          </a:xfrm>
        </p:grpSpPr>
        <p:pic>
          <p:nvPicPr>
            <p:cNvPr id="7" name="Picture 6" descr="box13b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301" y="547000"/>
              <a:ext cx="3200400" cy="195681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76036" y="659043"/>
              <a:ext cx="3049175" cy="1428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>
                  <a:solidFill>
                    <a:schemeClr val="bg1"/>
                  </a:solidFill>
                  <a:latin typeface="Arial Black"/>
                  <a:cs typeface="Arial Black"/>
                </a:rPr>
                <a:t>UN PLANTEL EDUCATIVO </a:t>
              </a:r>
              <a:r>
                <a:rPr lang="en-US" sz="24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QUE SE INTERESA </a:t>
              </a:r>
              <a:br>
                <a:rPr lang="en-US" sz="24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24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POR </a:t>
              </a:r>
              <a:r>
                <a:rPr lang="en-US" sz="2400" dirty="0">
                  <a:solidFill>
                    <a:schemeClr val="bg1"/>
                  </a:solidFill>
                  <a:latin typeface="Arial Black"/>
                  <a:cs typeface="Arial Black"/>
                </a:rPr>
                <a:t>EL </a:t>
              </a:r>
              <a:r>
                <a:rPr lang="en-US" sz="24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NIÑO</a:t>
              </a:r>
              <a:endParaRPr lang="en-US" sz="24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96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89988124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68826" y="2867025"/>
            <a:ext cx="3952325" cy="3200469"/>
          </a:xfrm>
        </p:spPr>
        <p:txBody>
          <a:bodyPr/>
          <a:lstStyle/>
          <a:p>
            <a:pPr lvl="1"/>
            <a:r>
              <a:rPr lang="es-MX" dirty="0"/>
              <a:t>Los padres </a:t>
            </a:r>
            <a:r>
              <a:rPr lang="es-MX" dirty="0" smtClean="0"/>
              <a:t>participan activamente ayudando a </a:t>
            </a:r>
            <a:r>
              <a:rPr lang="es-MX" dirty="0"/>
              <a:t>los jóvenes a tener éxito en la escuela.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3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565481" y="910758"/>
            <a:ext cx="4059936" cy="1591056"/>
            <a:chOff x="4565481" y="910758"/>
            <a:chExt cx="4059936" cy="1591056"/>
          </a:xfrm>
        </p:grpSpPr>
        <p:pic>
          <p:nvPicPr>
            <p:cNvPr id="5" name="Picture 4" descr="box14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5481" y="910758"/>
              <a:ext cx="4059936" cy="159105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794670" y="1023971"/>
              <a:ext cx="3513433" cy="1428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>
                  <a:solidFill>
                    <a:schemeClr val="bg1"/>
                  </a:solidFill>
                  <a:latin typeface="Arial Black"/>
                  <a:cs typeface="Arial Black"/>
                </a:rPr>
                <a:t>LA PARTICIPACIÓN DE LOS PADRES EN LAS ACTIVIDADES ESCOLARES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516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12_parent_checklist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85" y="953963"/>
            <a:ext cx="4946791" cy="4316428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92114" y="961786"/>
            <a:ext cx="4120764" cy="5385049"/>
          </a:xfrm>
        </p:spPr>
        <p:txBody>
          <a:bodyPr/>
          <a:lstStyle/>
          <a:p>
            <a:pPr lvl="1">
              <a:spcAft>
                <a:spcPts val="1200"/>
              </a:spcAft>
            </a:pPr>
            <a:r>
              <a:rPr lang="es-MX" sz="1800" dirty="0"/>
              <a:t>Estimulando a su hijo para que </a:t>
            </a:r>
            <a:r>
              <a:rPr lang="es-MX" sz="1800" dirty="0" smtClean="0"/>
              <a:t/>
            </a:r>
            <a:br>
              <a:rPr lang="es-MX" sz="1800" dirty="0" smtClean="0"/>
            </a:br>
            <a:r>
              <a:rPr lang="es-MX" sz="1800" dirty="0" smtClean="0"/>
              <a:t>salga </a:t>
            </a:r>
            <a:r>
              <a:rPr lang="es-MX" sz="1800" dirty="0"/>
              <a:t>de su zona de comodidad</a:t>
            </a:r>
            <a:endParaRPr lang="en-US" sz="1800" dirty="0"/>
          </a:p>
          <a:p>
            <a:pPr lvl="1">
              <a:spcAft>
                <a:spcPts val="1200"/>
              </a:spcAft>
            </a:pPr>
            <a:r>
              <a:rPr lang="es-MX" sz="1800" dirty="0"/>
              <a:t>Ofreciéndole consuelo cuando </a:t>
            </a:r>
            <a:r>
              <a:rPr lang="es-MX" sz="1800" dirty="0" smtClean="0"/>
              <a:t/>
            </a:r>
            <a:br>
              <a:rPr lang="es-MX" sz="1800" dirty="0" smtClean="0"/>
            </a:br>
            <a:r>
              <a:rPr lang="es-MX" sz="1800" dirty="0" smtClean="0"/>
              <a:t>comete </a:t>
            </a:r>
            <a:r>
              <a:rPr lang="es-MX" sz="1800" dirty="0"/>
              <a:t>un </a:t>
            </a:r>
            <a:r>
              <a:rPr lang="es-MX" sz="1800" dirty="0" smtClean="0"/>
              <a:t>error</a:t>
            </a:r>
            <a:endParaRPr lang="en-US" sz="1800" dirty="0" smtClean="0"/>
          </a:p>
          <a:p>
            <a:pPr lvl="1">
              <a:spcAft>
                <a:spcPts val="1200"/>
              </a:spcAft>
            </a:pPr>
            <a:r>
              <a:rPr lang="es-MX" sz="1800" dirty="0"/>
              <a:t>Mostrándole amor incondicional cuando comete </a:t>
            </a:r>
            <a:r>
              <a:rPr lang="es-MX" sz="1800"/>
              <a:t>un </a:t>
            </a:r>
            <a:r>
              <a:rPr lang="es-MX" sz="1800" smtClean="0"/>
              <a:t>error grave</a:t>
            </a:r>
            <a:endParaRPr lang="en-US" sz="1800" dirty="0" smtClean="0"/>
          </a:p>
          <a:p>
            <a:pPr lvl="1">
              <a:spcAft>
                <a:spcPts val="1200"/>
              </a:spcAft>
            </a:pPr>
            <a:r>
              <a:rPr lang="es-MX" sz="1800" dirty="0"/>
              <a:t>Elogiando los triunfos de su hijo</a:t>
            </a:r>
            <a:endParaRPr lang="en-US" sz="2400" dirty="0"/>
          </a:p>
          <a:p>
            <a:pPr lvl="1">
              <a:spcAft>
                <a:spcPts val="1200"/>
              </a:spcAft>
            </a:pPr>
            <a:r>
              <a:rPr lang="es-MX" sz="1800" dirty="0"/>
              <a:t>Manteniéndose al lado de su hijo durante sus </a:t>
            </a:r>
            <a:r>
              <a:rPr lang="es-MX" sz="1800" dirty="0" smtClean="0"/>
              <a:t>fracasos</a:t>
            </a:r>
            <a:endParaRPr lang="en-US" sz="1800" dirty="0" smtClean="0"/>
          </a:p>
          <a:p>
            <a:pPr lvl="1">
              <a:spcAft>
                <a:spcPts val="1200"/>
              </a:spcAft>
            </a:pPr>
            <a:r>
              <a:rPr lang="es-MX" sz="1800" dirty="0"/>
              <a:t>Expresándole </a:t>
            </a:r>
            <a:r>
              <a:rPr lang="es-MX" sz="1800" dirty="0" smtClean="0"/>
              <a:t>confianza</a:t>
            </a:r>
            <a:endParaRPr lang="en-US" sz="1800" dirty="0" smtClean="0"/>
          </a:p>
          <a:p>
            <a:pPr lvl="1">
              <a:spcAft>
                <a:spcPts val="1200"/>
              </a:spcAft>
            </a:pPr>
            <a:r>
              <a:rPr lang="es-MX" sz="1800" dirty="0"/>
              <a:t>Estar presente físicamente en </a:t>
            </a:r>
            <a:r>
              <a:rPr lang="es-MX" sz="1800" dirty="0" smtClean="0"/>
              <a:t/>
            </a:r>
            <a:br>
              <a:rPr lang="es-MX" sz="1800" dirty="0" smtClean="0"/>
            </a:br>
            <a:r>
              <a:rPr lang="es-MX" sz="1800" dirty="0" smtClean="0"/>
              <a:t>los </a:t>
            </a:r>
            <a:r>
              <a:rPr lang="es-MX" sz="1800" dirty="0"/>
              <a:t>momentos importantes </a:t>
            </a:r>
            <a:br>
              <a:rPr lang="es-MX" sz="1800" dirty="0"/>
            </a:br>
            <a:r>
              <a:rPr lang="es-MX" sz="1800" dirty="0"/>
              <a:t>de la vida de su </a:t>
            </a:r>
            <a:r>
              <a:rPr lang="es-MX" sz="1800" dirty="0" smtClean="0"/>
              <a:t>hijo</a:t>
            </a:r>
            <a:endParaRPr lang="en-US" sz="1800" dirty="0"/>
          </a:p>
        </p:txBody>
      </p:sp>
      <p:grpSp>
        <p:nvGrpSpPr>
          <p:cNvPr id="3" name="Group 2"/>
          <p:cNvGrpSpPr/>
          <p:nvPr/>
        </p:nvGrpSpPr>
        <p:grpSpPr>
          <a:xfrm>
            <a:off x="4566036" y="945606"/>
            <a:ext cx="288372" cy="355057"/>
            <a:chOff x="4566036" y="945606"/>
            <a:chExt cx="288372" cy="35505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66036" y="1059220"/>
              <a:ext cx="271210" cy="24144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108" y="945606"/>
              <a:ext cx="241300" cy="330200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4566036" y="1693562"/>
            <a:ext cx="288372" cy="359491"/>
            <a:chOff x="4566036" y="1693562"/>
            <a:chExt cx="288372" cy="35949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566036" y="1811610"/>
              <a:ext cx="271210" cy="24144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108" y="1693562"/>
              <a:ext cx="241300" cy="33020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566036" y="2438400"/>
            <a:ext cx="288372" cy="368072"/>
            <a:chOff x="4566036" y="2438400"/>
            <a:chExt cx="288372" cy="36807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566036" y="2565029"/>
              <a:ext cx="271210" cy="241443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108" y="2438400"/>
              <a:ext cx="241300" cy="3302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566036" y="3200400"/>
            <a:ext cx="288372" cy="361121"/>
            <a:chOff x="4566036" y="3200400"/>
            <a:chExt cx="288372" cy="3611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4566036" y="3320078"/>
              <a:ext cx="271210" cy="241443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108" y="3200400"/>
              <a:ext cx="241300" cy="330200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4566036" y="3690895"/>
            <a:ext cx="288372" cy="360520"/>
            <a:chOff x="4566036" y="3690895"/>
            <a:chExt cx="288372" cy="36052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 flipH="1">
              <a:off x="4566036" y="3809972"/>
              <a:ext cx="271210" cy="241443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108" y="3690895"/>
              <a:ext cx="241300" cy="33020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566036" y="4403467"/>
            <a:ext cx="288372" cy="375624"/>
            <a:chOff x="4566036" y="4403467"/>
            <a:chExt cx="288372" cy="37562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4566036" y="4537648"/>
              <a:ext cx="271210" cy="24144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108" y="4403467"/>
              <a:ext cx="241300" cy="33020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4566036" y="4923709"/>
            <a:ext cx="288372" cy="359491"/>
            <a:chOff x="4566036" y="4902543"/>
            <a:chExt cx="288372" cy="35949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66036" y="5020591"/>
              <a:ext cx="271210" cy="241443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3108" y="4902543"/>
              <a:ext cx="241300" cy="330200"/>
            </a:xfrm>
            <a:prstGeom prst="rect">
              <a:avLst/>
            </a:prstGeom>
          </p:spPr>
        </p:pic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3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69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7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 smtClean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1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3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066098" y="619428"/>
            <a:ext cx="5049044" cy="1246495"/>
            <a:chOff x="2066098" y="619428"/>
            <a:chExt cx="5049044" cy="1246495"/>
          </a:xfrm>
        </p:grpSpPr>
        <p:pic>
          <p:nvPicPr>
            <p:cNvPr id="8" name="Picture 7" descr="40AssetBox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098" y="700846"/>
              <a:ext cx="5010912" cy="113995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243777" y="619428"/>
              <a:ext cx="141816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0" spc="-3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40</a:t>
              </a:r>
              <a:endParaRPr lang="en-US" sz="7500" spc="-3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31477" y="808998"/>
              <a:ext cx="35836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ELEMENTOS </a:t>
              </a:r>
              <a:r>
                <a:rPr lang="en-US" dirty="0">
                  <a:solidFill>
                    <a:schemeClr val="bg1"/>
                  </a:solidFill>
                  <a:latin typeface="Arial Black"/>
                  <a:cs typeface="Arial Black"/>
                </a:rPr>
                <a:t>QUE SUS HIJOS NECESITAN PARA TRIUNFAR EN LA </a:t>
              </a:r>
              <a:r>
                <a:rPr lang="en-US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VIDA</a:t>
              </a:r>
              <a:r>
                <a:rPr lang="en-US" baseline="300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®</a:t>
              </a:r>
              <a:endParaRPr lang="en-US" baseline="300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11" descr="3.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614" y="2293924"/>
            <a:ext cx="1505712" cy="658368"/>
          </a:xfrm>
          <a:prstGeom prst="rect">
            <a:avLst/>
          </a:prstGeom>
        </p:spPr>
      </p:pic>
      <p:pic>
        <p:nvPicPr>
          <p:cNvPr id="15" name="Picture 14" descr="box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722" y="2974315"/>
            <a:ext cx="3151632" cy="707136"/>
          </a:xfrm>
          <a:prstGeom prst="rect">
            <a:avLst/>
          </a:prstGeom>
        </p:spPr>
      </p:pic>
      <p:pic>
        <p:nvPicPr>
          <p:cNvPr id="18" name="Picture 17" descr="box0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872" y="3718735"/>
            <a:ext cx="2779776" cy="1005840"/>
          </a:xfrm>
          <a:prstGeom prst="rect">
            <a:avLst/>
          </a:prstGeom>
        </p:spPr>
      </p:pic>
      <p:pic>
        <p:nvPicPr>
          <p:cNvPr id="21" name="Picture 20" descr="box0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53" y="4791275"/>
            <a:ext cx="3486912" cy="1121664"/>
          </a:xfrm>
          <a:prstGeom prst="rect">
            <a:avLst/>
          </a:prstGeom>
        </p:spPr>
      </p:pic>
      <p:pic>
        <p:nvPicPr>
          <p:cNvPr id="24" name="Picture 23" descr="box0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158" y="2714608"/>
            <a:ext cx="3188208" cy="1030224"/>
          </a:xfrm>
          <a:prstGeom prst="rect">
            <a:avLst/>
          </a:prstGeom>
        </p:spPr>
      </p:pic>
      <p:pic>
        <p:nvPicPr>
          <p:cNvPr id="27" name="Picture 26" descr="box06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542" y="3776801"/>
            <a:ext cx="3505200" cy="670560"/>
          </a:xfrm>
          <a:prstGeom prst="rect">
            <a:avLst/>
          </a:prstGeom>
        </p:spPr>
      </p:pic>
      <p:pic>
        <p:nvPicPr>
          <p:cNvPr id="30" name="Picture 29" descr="box07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844" y="4523429"/>
            <a:ext cx="3096768" cy="640080"/>
          </a:xfrm>
          <a:prstGeom prst="rect">
            <a:avLst/>
          </a:prstGeom>
        </p:spPr>
      </p:pic>
      <p:pic>
        <p:nvPicPr>
          <p:cNvPr id="33" name="Picture 32" descr="box08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38" y="5253966"/>
            <a:ext cx="3505200" cy="66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8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9817" y="702066"/>
            <a:ext cx="5004366" cy="11377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3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2997614" y="2293924"/>
            <a:ext cx="1505712" cy="658368"/>
            <a:chOff x="2997614" y="2293924"/>
            <a:chExt cx="1505712" cy="658368"/>
          </a:xfrm>
        </p:grpSpPr>
        <p:pic>
          <p:nvPicPr>
            <p:cNvPr id="5" name="Picture 4" descr="3.3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7614" y="2293924"/>
              <a:ext cx="1505712" cy="65836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017228" y="2369218"/>
              <a:ext cx="14500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APOYO</a:t>
              </a:r>
              <a:endParaRPr lang="en-US" sz="2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387722" y="2974315"/>
            <a:ext cx="3151632" cy="707136"/>
            <a:chOff x="1387722" y="2974315"/>
            <a:chExt cx="3151632" cy="707136"/>
          </a:xfrm>
        </p:grpSpPr>
        <p:pic>
          <p:nvPicPr>
            <p:cNvPr id="4" name="Picture 3" descr="box01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7722" y="2974315"/>
              <a:ext cx="3151632" cy="70713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450995" y="3071685"/>
              <a:ext cx="304425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>
                  <a:solidFill>
                    <a:schemeClr val="bg1"/>
                  </a:solidFill>
                  <a:latin typeface="Arial Black"/>
                  <a:cs typeface="Arial Black"/>
                </a:rPr>
                <a:t>FORTALECIMIENTO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741872" y="3718735"/>
            <a:ext cx="2779776" cy="1005840"/>
            <a:chOff x="1741872" y="3718735"/>
            <a:chExt cx="2779776" cy="1005840"/>
          </a:xfrm>
        </p:grpSpPr>
        <p:pic>
          <p:nvPicPr>
            <p:cNvPr id="17" name="Picture 16" descr="box03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1872" y="3718735"/>
              <a:ext cx="2779776" cy="100584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792323" y="3837320"/>
              <a:ext cx="2683982" cy="679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LÍMITES Y</a:t>
              </a:r>
            </a:p>
            <a:p>
              <a:pPr algn="ctr">
                <a:lnSpc>
                  <a:spcPct val="90000"/>
                </a:lnSpc>
              </a:pPr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EXPECTATIVAS</a:t>
              </a:r>
              <a:endParaRPr lang="en-US" sz="2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01679" y="4791275"/>
            <a:ext cx="3528667" cy="1121664"/>
            <a:chOff x="1001679" y="4791275"/>
            <a:chExt cx="3528667" cy="1121664"/>
          </a:xfrm>
        </p:grpSpPr>
        <p:pic>
          <p:nvPicPr>
            <p:cNvPr id="19" name="Picture 18" descr="box04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753" y="4791275"/>
              <a:ext cx="3486912" cy="112166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001679" y="4975162"/>
              <a:ext cx="3528667" cy="707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USO CONSTRUCTIVO DEL TIEMPO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91947" y="2714608"/>
            <a:ext cx="3216815" cy="1030224"/>
            <a:chOff x="4591947" y="2714608"/>
            <a:chExt cx="3216815" cy="1030224"/>
          </a:xfrm>
        </p:grpSpPr>
        <p:pic>
          <p:nvPicPr>
            <p:cNvPr id="21" name="Picture 20" descr="box05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3158" y="2714608"/>
              <a:ext cx="3188208" cy="103022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591947" y="2844014"/>
              <a:ext cx="3216815" cy="679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COMPROMISO CON EL APRENDIZAJE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591542" y="3776801"/>
            <a:ext cx="3511058" cy="670560"/>
            <a:chOff x="4591542" y="3776801"/>
            <a:chExt cx="3511058" cy="670560"/>
          </a:xfrm>
        </p:grpSpPr>
        <p:pic>
          <p:nvPicPr>
            <p:cNvPr id="24" name="Picture 23" descr="box06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1542" y="3776801"/>
              <a:ext cx="3505200" cy="67056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4591947" y="3900677"/>
              <a:ext cx="3510653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VALORES POSITIVOS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573217" y="4523429"/>
            <a:ext cx="3163489" cy="640080"/>
            <a:chOff x="4573217" y="4523429"/>
            <a:chExt cx="3163489" cy="640080"/>
          </a:xfrm>
        </p:grpSpPr>
        <p:pic>
          <p:nvPicPr>
            <p:cNvPr id="26" name="Picture 25" descr="box07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3844" y="4523429"/>
              <a:ext cx="3096768" cy="64008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573217" y="4609675"/>
              <a:ext cx="3163489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CAPACIDAD SOCIAL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02538" y="5253966"/>
            <a:ext cx="3505200" cy="664464"/>
            <a:chOff x="4602538" y="5253966"/>
            <a:chExt cx="3505200" cy="664464"/>
          </a:xfrm>
        </p:grpSpPr>
        <p:pic>
          <p:nvPicPr>
            <p:cNvPr id="28" name="Picture 27" descr="box08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538" y="5253966"/>
              <a:ext cx="3505200" cy="66446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618252" y="5361264"/>
              <a:ext cx="3457327" cy="402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IDENTIDAD POSITIVA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066098" y="619428"/>
            <a:ext cx="5049044" cy="1246495"/>
            <a:chOff x="2066098" y="619428"/>
            <a:chExt cx="5049044" cy="1246495"/>
          </a:xfrm>
        </p:grpSpPr>
        <p:pic>
          <p:nvPicPr>
            <p:cNvPr id="32" name="Picture 31" descr="40AssetBox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098" y="700846"/>
              <a:ext cx="5010912" cy="1139952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2243777" y="619428"/>
              <a:ext cx="141816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0" spc="-3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40</a:t>
              </a:r>
              <a:endParaRPr lang="en-US" sz="7500" spc="-3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31477" y="808998"/>
              <a:ext cx="35836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ELEMENTOS </a:t>
              </a:r>
              <a:r>
                <a:rPr lang="en-US" dirty="0">
                  <a:solidFill>
                    <a:schemeClr val="bg1"/>
                  </a:solidFill>
                  <a:latin typeface="Arial Black"/>
                  <a:cs typeface="Arial Black"/>
                </a:rPr>
                <a:t>QUE SUS HIJOS NECESITAN PARA TRIUNFAR EN LA </a:t>
              </a:r>
              <a:r>
                <a:rPr lang="en-US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VIDA</a:t>
              </a:r>
              <a:r>
                <a:rPr lang="en-US" baseline="300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®</a:t>
              </a:r>
              <a:endParaRPr lang="en-US" baseline="30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157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3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2996140" y="2297137"/>
            <a:ext cx="1505712" cy="658368"/>
            <a:chOff x="2996140" y="1378389"/>
            <a:chExt cx="1505712" cy="658368"/>
          </a:xfrm>
        </p:grpSpPr>
        <p:pic>
          <p:nvPicPr>
            <p:cNvPr id="9" name="Picture 8" descr="3.3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6140" y="1378389"/>
              <a:ext cx="1505712" cy="65836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025070" y="1451358"/>
              <a:ext cx="14500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APOYO</a:t>
              </a:r>
              <a:endParaRPr lang="en-US" sz="2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817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6807E-6 -2.47337E-6 L 0.08578 0.0537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9" y="26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77279619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5" name="Picture 4" descr="TealRoughEdge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9789" y="0"/>
            <a:ext cx="3964211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587999" y="783647"/>
            <a:ext cx="3439583" cy="4873397"/>
          </a:xfrm>
        </p:spPr>
        <p:txBody>
          <a:bodyPr/>
          <a:lstStyle/>
          <a:p>
            <a:pPr lvl="1"/>
            <a:r>
              <a:rPr lang="en-US" dirty="0"/>
              <a:t>Mel Brooks, </a:t>
            </a:r>
            <a:r>
              <a:rPr lang="en-US" dirty="0" err="1"/>
              <a:t>ganador</a:t>
            </a:r>
            <a:r>
              <a:rPr lang="en-US" dirty="0"/>
              <a:t> de un </a:t>
            </a:r>
            <a:r>
              <a:rPr lang="en-US" dirty="0" err="1"/>
              <a:t>premio</a:t>
            </a:r>
            <a:r>
              <a:rPr lang="en-US" dirty="0"/>
              <a:t> Tony</a:t>
            </a:r>
            <a:r>
              <a:rPr lang="en-US" dirty="0" smtClean="0"/>
              <a:t>, </a:t>
            </a:r>
            <a:r>
              <a:rPr lang="en-US" dirty="0" err="1" smtClean="0"/>
              <a:t>respondió</a:t>
            </a:r>
            <a:r>
              <a:rPr lang="en-US" dirty="0" smtClean="0"/>
              <a:t> </a:t>
            </a:r>
            <a:r>
              <a:rPr lang="en-US" dirty="0"/>
              <a:t>lo </a:t>
            </a:r>
            <a:r>
              <a:rPr lang="en-US" dirty="0" err="1"/>
              <a:t>siguiente</a:t>
            </a:r>
            <a:r>
              <a:rPr lang="en-US" dirty="0"/>
              <a:t> </a:t>
            </a:r>
            <a:r>
              <a:rPr lang="en-US" dirty="0" err="1"/>
              <a:t>cuando</a:t>
            </a:r>
            <a:r>
              <a:rPr lang="en-US" dirty="0"/>
              <a:t> le </a:t>
            </a:r>
            <a:r>
              <a:rPr lang="en-US" dirty="0" err="1"/>
              <a:t>preguntaron</a:t>
            </a:r>
            <a:r>
              <a:rPr lang="en-US" dirty="0"/>
              <a:t> </a:t>
            </a:r>
            <a:r>
              <a:rPr lang="en-US" dirty="0" err="1" smtClean="0"/>
              <a:t>cuál</a:t>
            </a:r>
            <a:r>
              <a:rPr lang="en-US" dirty="0" smtClean="0"/>
              <a:t> </a:t>
            </a:r>
            <a:r>
              <a:rPr lang="en-US" dirty="0"/>
              <a:t>era la clave de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éxito</a:t>
            </a:r>
            <a:r>
              <a:rPr lang="en-US" dirty="0" smtClean="0"/>
              <a:t>: </a:t>
            </a:r>
          </a:p>
          <a:p>
            <a:pPr lvl="1"/>
            <a:endParaRPr lang="en-US" dirty="0" smtClean="0"/>
          </a:p>
          <a:p>
            <a:pPr lvl="1" algn="ctr"/>
            <a:r>
              <a:rPr lang="en-US" sz="2400" b="1" i="1" dirty="0">
                <a:latin typeface="+mn-lt"/>
              </a:rPr>
              <a:t>“</a:t>
            </a:r>
            <a:r>
              <a:rPr lang="en-US" sz="2400" b="1" i="1" dirty="0" err="1">
                <a:latin typeface="+mn-lt"/>
              </a:rPr>
              <a:t>Creo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que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tiene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que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ver</a:t>
            </a:r>
            <a:r>
              <a:rPr lang="en-US" sz="2400" b="1" i="1" dirty="0">
                <a:latin typeface="+mn-lt"/>
              </a:rPr>
              <a:t> con </a:t>
            </a:r>
            <a:r>
              <a:rPr lang="en-US" sz="2400" b="1" i="1" dirty="0" err="1">
                <a:latin typeface="+mn-lt"/>
              </a:rPr>
              <a:t>que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mis</a:t>
            </a:r>
            <a:r>
              <a:rPr lang="en-US" sz="2400" b="1" i="1" dirty="0">
                <a:latin typeface="+mn-lt"/>
              </a:rPr>
              <a:t> pies </a:t>
            </a:r>
            <a:r>
              <a:rPr lang="en-US" sz="2400" b="1" i="1" dirty="0" err="1">
                <a:latin typeface="+mn-lt"/>
              </a:rPr>
              <a:t>nunca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tocaron</a:t>
            </a:r>
            <a:r>
              <a:rPr lang="en-US" sz="2400" b="1" i="1" dirty="0">
                <a:latin typeface="+mn-lt"/>
              </a:rPr>
              <a:t> el </a:t>
            </a:r>
            <a:r>
              <a:rPr lang="en-US" sz="2400" b="1" i="1" dirty="0" err="1">
                <a:latin typeface="+mn-lt"/>
              </a:rPr>
              <a:t>suelo</a:t>
            </a:r>
            <a:r>
              <a:rPr lang="en-US" sz="2400" b="1" i="1" dirty="0">
                <a:latin typeface="+mn-lt"/>
              </a:rPr>
              <a:t> hasta </a:t>
            </a:r>
            <a:r>
              <a:rPr lang="en-US" sz="2400" b="1" i="1" dirty="0" err="1">
                <a:latin typeface="+mn-lt"/>
              </a:rPr>
              <a:t>que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cumplí</a:t>
            </a:r>
            <a:r>
              <a:rPr lang="en-US" sz="2400" b="1" i="1" dirty="0">
                <a:latin typeface="+mn-lt"/>
              </a:rPr>
              <a:t> los dos </a:t>
            </a:r>
            <a:r>
              <a:rPr lang="en-US" sz="2400" b="1" i="1" dirty="0" err="1">
                <a:latin typeface="+mn-lt"/>
              </a:rPr>
              <a:t>años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porque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siempre</a:t>
            </a:r>
            <a:r>
              <a:rPr lang="en-US" sz="2400" b="1" i="1" dirty="0">
                <a:latin typeface="+mn-lt"/>
              </a:rPr>
              <a:t> me </a:t>
            </a:r>
            <a:r>
              <a:rPr lang="en-US" sz="2400" b="1" i="1" dirty="0" err="1">
                <a:latin typeface="+mn-lt"/>
              </a:rPr>
              <a:t>tenían</a:t>
            </a:r>
            <a:r>
              <a:rPr lang="en-US" sz="2400" b="1" i="1" dirty="0">
                <a:latin typeface="+mn-lt"/>
              </a:rPr>
              <a:t> en </a:t>
            </a:r>
            <a:r>
              <a:rPr lang="en-US" sz="2400" b="1" i="1" dirty="0" err="1">
                <a:latin typeface="+mn-lt"/>
              </a:rPr>
              <a:t>brazos</a:t>
            </a:r>
            <a:r>
              <a:rPr lang="en-US" sz="2400" b="1" i="1" dirty="0">
                <a:latin typeface="+mn-lt"/>
              </a:rPr>
              <a:t>, </a:t>
            </a:r>
            <a:r>
              <a:rPr lang="en-US" sz="2400" b="1" i="1" dirty="0" err="1">
                <a:latin typeface="+mn-lt"/>
              </a:rPr>
              <a:t>besándome</a:t>
            </a:r>
            <a:r>
              <a:rPr lang="en-US" sz="2400" b="1" i="1" dirty="0">
                <a:latin typeface="+mn-lt"/>
              </a:rPr>
              <a:t> y </a:t>
            </a:r>
            <a:r>
              <a:rPr lang="en-US" sz="2400" b="1" i="1" dirty="0" err="1">
                <a:latin typeface="+mn-lt"/>
              </a:rPr>
              <a:t>abrazándome</a:t>
            </a:r>
            <a:r>
              <a:rPr lang="en-US" sz="2400" b="1" i="1" dirty="0">
                <a:latin typeface="+mn-lt"/>
              </a:rPr>
              <a:t>, </a:t>
            </a:r>
            <a:r>
              <a:rPr lang="en-US" sz="2400" b="1" i="1" dirty="0" err="1">
                <a:latin typeface="+mn-lt"/>
              </a:rPr>
              <a:t>mostrándome</a:t>
            </a:r>
            <a:r>
              <a:rPr lang="en-US" sz="2400" b="1" i="1" dirty="0">
                <a:latin typeface="+mn-lt"/>
              </a:rPr>
              <a:t> </a:t>
            </a:r>
            <a:r>
              <a:rPr lang="en-US" sz="2400" b="1" i="1" dirty="0" err="1">
                <a:latin typeface="+mn-lt"/>
              </a:rPr>
              <a:t>cariño</a:t>
            </a:r>
            <a:r>
              <a:rPr lang="en-US" sz="2400" b="1" i="1" dirty="0">
                <a:latin typeface="+mn-lt"/>
              </a:rPr>
              <a:t>”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3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4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78467399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La vida familiar brinda altos niveles de amor y apoyo.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3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78090" y="1614079"/>
            <a:ext cx="4090416" cy="859536"/>
            <a:chOff x="478090" y="1614079"/>
            <a:chExt cx="4090416" cy="859536"/>
          </a:xfrm>
        </p:grpSpPr>
        <p:pic>
          <p:nvPicPr>
            <p:cNvPr id="3" name="Picture 2" descr="box09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090" y="1614079"/>
              <a:ext cx="4090416" cy="85953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33917" y="1771021"/>
              <a:ext cx="38108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APOYO FAMILIAR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158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77832688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66036" y="2783607"/>
            <a:ext cx="4120763" cy="3148595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y </a:t>
            </a:r>
            <a:r>
              <a:rPr lang="es-MX" dirty="0"/>
              <a:t>sus padres se comunican positivamente. Los </a:t>
            </a:r>
            <a:r>
              <a:rPr lang="es-MX" dirty="0" smtClean="0"/>
              <a:t>niños </a:t>
            </a:r>
            <a:r>
              <a:rPr lang="es-MX" dirty="0"/>
              <a:t>están </a:t>
            </a:r>
            <a:r>
              <a:rPr lang="es-MX" dirty="0"/>
              <a:t>dispuestos a buscar consejo y consuelo en sus padres.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090624" y="-214926"/>
            <a:ext cx="1147788" cy="41969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3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557338" y="1299210"/>
            <a:ext cx="4205662" cy="1158240"/>
            <a:chOff x="4557338" y="1299210"/>
            <a:chExt cx="4205662" cy="1158240"/>
          </a:xfrm>
        </p:grpSpPr>
        <p:pic>
          <p:nvPicPr>
            <p:cNvPr id="3" name="Picture 2" descr="box10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856" y="1299210"/>
              <a:ext cx="4200144" cy="115824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557338" y="1396324"/>
              <a:ext cx="419696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COMUNICACIÓN FAMILIAR POSITIVA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298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86488659_Edited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8050" y="0"/>
            <a:ext cx="4425950" cy="68580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Además de sus padres, los </a:t>
            </a:r>
            <a:r>
              <a:rPr lang="es-MX" dirty="0" smtClean="0"/>
              <a:t>niños reciben </a:t>
            </a:r>
            <a:r>
              <a:rPr lang="es-MX" dirty="0"/>
              <a:t>apoyo de tres o más personas adultas que no son sus padres.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3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08712" y="1162616"/>
            <a:ext cx="4478924" cy="1649625"/>
            <a:chOff x="308712" y="1162616"/>
            <a:chExt cx="4478924" cy="1649625"/>
          </a:xfrm>
        </p:grpSpPr>
        <p:pic>
          <p:nvPicPr>
            <p:cNvPr id="6" name="Picture 5" descr="box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242" y="1162616"/>
              <a:ext cx="4419600" cy="164962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308712" y="1278538"/>
              <a:ext cx="447892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RELACIONES POSITIVAS CON OTROS ADULTOS</a:t>
              </a:r>
              <a:endParaRPr lang="en-US" sz="28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49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68826" y="2867025"/>
            <a:ext cx="3622724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experimenta </a:t>
            </a:r>
            <a:r>
              <a:rPr lang="es-MX" dirty="0"/>
              <a:t>el interés de sus vecinos por su bienestar.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3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 descr="3.8_lemonade_stand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4"/>
          <a:stretch/>
        </p:blipFill>
        <p:spPr>
          <a:xfrm>
            <a:off x="-1" y="658388"/>
            <a:ext cx="5352929" cy="548046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548254" y="1195167"/>
            <a:ext cx="3810000" cy="1286256"/>
            <a:chOff x="4548254" y="1195167"/>
            <a:chExt cx="3810000" cy="1286256"/>
          </a:xfrm>
        </p:grpSpPr>
        <p:pic>
          <p:nvPicPr>
            <p:cNvPr id="2" name="Picture 1" descr="box12b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254" y="1195167"/>
              <a:ext cx="3810000" cy="128625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583045" y="1339291"/>
              <a:ext cx="368895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UNA COMUNIDAD COMPROMETIDA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125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3591</TotalTime>
  <Words>1228</Words>
  <Application>Microsoft Macintosh PowerPoint</Application>
  <PresentationFormat>On-screen Show (4:3)</PresentationFormat>
  <Paragraphs>108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A mi lado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226</cp:revision>
  <cp:lastPrinted>2013-05-06T16:00:41Z</cp:lastPrinted>
  <dcterms:created xsi:type="dcterms:W3CDTF">2011-10-12T15:18:31Z</dcterms:created>
  <dcterms:modified xsi:type="dcterms:W3CDTF">2016-07-25T14:39:32Z</dcterms:modified>
</cp:coreProperties>
</file>