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ExPeiPuMIw8CuvQOVR/Iaw==" hashData="DDcgXV4Pz99Zo2kq7gxHQ4keLRU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77051" autoAdjust="0"/>
  </p:normalViewPr>
  <p:slideViewPr>
    <p:cSldViewPr snapToGrid="0" snapToObjects="1">
      <p:cViewPr varScale="1">
        <p:scale>
          <a:sx n="115" d="100"/>
          <a:sy n="115" d="100"/>
        </p:scale>
        <p:origin x="-2760" y="-120"/>
      </p:cViewPr>
      <p:guideLst>
        <p:guide orient="horz" pos="1618"/>
        <p:guide pos="1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 smtClean="0"/>
              <a:t>Session 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</a:t>
            </a:r>
            <a:r>
              <a:rPr lang="en-US" dirty="0" smtClean="0"/>
              <a:t>7</a:t>
            </a:r>
          </a:p>
          <a:p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escuela</a:t>
            </a:r>
            <a:r>
              <a:rPr lang="en-US" dirty="0"/>
              <a:t> </a:t>
            </a:r>
            <a:r>
              <a:rPr lang="en-US" dirty="0" err="1"/>
              <a:t>fascinante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36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El </a:t>
            </a:r>
            <a:r>
              <a:rPr lang="en-US" b="1" dirty="0" err="1"/>
              <a:t>cuarto</a:t>
            </a:r>
            <a:r>
              <a:rPr lang="en-US" b="1" dirty="0"/>
              <a:t> </a:t>
            </a:r>
            <a:r>
              <a:rPr lang="en-US" b="1" dirty="0" err="1" smtClean="0"/>
              <a:t>elemento</a:t>
            </a:r>
            <a:r>
              <a:rPr lang="en-US" b="1" dirty="0" smtClean="0"/>
              <a:t> </a:t>
            </a:r>
            <a:r>
              <a:rPr lang="en-US" b="1" dirty="0" err="1" smtClean="0"/>
              <a:t>es</a:t>
            </a:r>
            <a:r>
              <a:rPr lang="en-US" b="1" dirty="0" smtClean="0"/>
              <a:t> </a:t>
            </a:r>
            <a:r>
              <a:rPr lang="en-US" b="1" i="1" dirty="0" err="1" smtClean="0"/>
              <a:t>Preocuparse</a:t>
            </a:r>
            <a:r>
              <a:rPr lang="en-US" b="1" i="1" baseline="0" dirty="0" smtClean="0"/>
              <a:t> </a:t>
            </a:r>
            <a:r>
              <a:rPr lang="en-US" b="1" i="1" dirty="0" err="1" smtClean="0"/>
              <a:t>por</a:t>
            </a:r>
            <a:r>
              <a:rPr lang="en-US" b="1" i="1" dirty="0" smtClean="0"/>
              <a:t> la </a:t>
            </a:r>
            <a:r>
              <a:rPr lang="en-US" b="1" i="1" dirty="0" err="1" smtClean="0"/>
              <a:t>escuela</a:t>
            </a:r>
            <a:r>
              <a:rPr lang="en-US" b="1" dirty="0"/>
              <a:t>. ¿</a:t>
            </a:r>
            <a:r>
              <a:rPr lang="en-US" b="1" dirty="0" err="1"/>
              <a:t>Cómo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estimular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se </a:t>
            </a:r>
            <a:r>
              <a:rPr lang="en-US" b="1" dirty="0" err="1"/>
              <a:t>preocupe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escuela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66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participar</a:t>
            </a:r>
            <a:r>
              <a:rPr lang="en-US" b="1" dirty="0"/>
              <a:t> </a:t>
            </a:r>
            <a:r>
              <a:rPr lang="en-US" b="1" dirty="0" err="1"/>
              <a:t>activamente</a:t>
            </a:r>
            <a:r>
              <a:rPr lang="en-US" b="1" dirty="0"/>
              <a:t> en la </a:t>
            </a:r>
            <a:r>
              <a:rPr lang="en-US" b="1" dirty="0" err="1"/>
              <a:t>escuela</a:t>
            </a:r>
            <a:r>
              <a:rPr lang="en-US" b="1" dirty="0"/>
              <a:t> de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. </a:t>
            </a:r>
            <a:r>
              <a:rPr lang="en-US" b="1" dirty="0" err="1"/>
              <a:t>Que</a:t>
            </a:r>
            <a:r>
              <a:rPr lang="en-US" b="1" dirty="0"/>
              <a:t> la </a:t>
            </a:r>
            <a:r>
              <a:rPr lang="en-US" b="1" dirty="0" err="1"/>
              <a:t>escuela</a:t>
            </a:r>
            <a:r>
              <a:rPr lang="en-US" b="1" dirty="0"/>
              <a:t> sea </a:t>
            </a:r>
            <a:r>
              <a:rPr lang="en-US" b="1" dirty="0" err="1"/>
              <a:t>una</a:t>
            </a:r>
            <a:r>
              <a:rPr lang="en-US" b="1" dirty="0"/>
              <a:t> parte </a:t>
            </a:r>
            <a:r>
              <a:rPr lang="en-US" b="1" dirty="0" err="1"/>
              <a:t>permanente</a:t>
            </a:r>
            <a:r>
              <a:rPr lang="en-US" b="1" dirty="0"/>
              <a:t> de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conversación</a:t>
            </a:r>
            <a:r>
              <a:rPr lang="en-US" b="1" dirty="0"/>
              <a:t>.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también</a:t>
            </a:r>
            <a:r>
              <a:rPr lang="en-US" b="1" dirty="0"/>
              <a:t> </a:t>
            </a:r>
            <a:r>
              <a:rPr lang="en-US" b="1" dirty="0" err="1"/>
              <a:t>asistir</a:t>
            </a:r>
            <a:r>
              <a:rPr lang="en-US" b="1" dirty="0"/>
              <a:t> con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a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actividades</a:t>
            </a:r>
            <a:r>
              <a:rPr lang="en-US" b="1" dirty="0"/>
              <a:t> de la </a:t>
            </a:r>
            <a:r>
              <a:rPr lang="en-US" b="1" dirty="0" err="1"/>
              <a:t>escuela</a:t>
            </a:r>
            <a:r>
              <a:rPr lang="en-US" b="1" dirty="0"/>
              <a:t>, </a:t>
            </a:r>
            <a:r>
              <a:rPr lang="en-US" b="1" dirty="0" err="1"/>
              <a:t>aun</a:t>
            </a:r>
            <a:r>
              <a:rPr lang="en-US" b="1" dirty="0"/>
              <a:t> </a:t>
            </a:r>
            <a:r>
              <a:rPr lang="en-US" b="1" dirty="0" err="1"/>
              <a:t>aquellas</a:t>
            </a:r>
            <a:r>
              <a:rPr lang="en-US" b="1" dirty="0"/>
              <a:t> en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cuales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no </a:t>
            </a:r>
            <a:r>
              <a:rPr lang="en-US" b="1" dirty="0" err="1"/>
              <a:t>participa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65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El </a:t>
            </a:r>
            <a:r>
              <a:rPr lang="en-US" b="1" dirty="0" err="1"/>
              <a:t>quinto</a:t>
            </a:r>
            <a:r>
              <a:rPr lang="en-US" b="1" dirty="0"/>
              <a:t> </a:t>
            </a:r>
            <a:r>
              <a:rPr lang="en-US" b="1" dirty="0" err="1" smtClean="0"/>
              <a:t>elemento</a:t>
            </a:r>
            <a:r>
              <a:rPr lang="en-US" b="1" dirty="0" smtClean="0"/>
              <a:t> </a:t>
            </a:r>
            <a:r>
              <a:rPr lang="en-US" b="1" dirty="0" err="1" smtClean="0"/>
              <a:t>es</a:t>
            </a:r>
            <a:r>
              <a:rPr lang="en-US" b="1" dirty="0" smtClean="0"/>
              <a:t> </a:t>
            </a:r>
            <a:r>
              <a:rPr lang="en-US" b="1" i="1" dirty="0" smtClean="0"/>
              <a:t>Leer </a:t>
            </a:r>
            <a:r>
              <a:rPr lang="en-US" b="1" i="1" dirty="0" err="1" smtClean="0"/>
              <a:t>por</a:t>
            </a:r>
            <a:r>
              <a:rPr lang="en-US" b="1" i="1" dirty="0" smtClean="0"/>
              <a:t> placer</a:t>
            </a:r>
            <a:r>
              <a:rPr lang="en-US" b="1" dirty="0" smtClean="0"/>
              <a:t>. </a:t>
            </a:r>
            <a:r>
              <a:rPr lang="en-US" b="1" dirty="0"/>
              <a:t>Los </a:t>
            </a:r>
            <a:r>
              <a:rPr lang="en-US" b="1" dirty="0" err="1"/>
              <a:t>expertos</a:t>
            </a:r>
            <a:r>
              <a:rPr lang="en-US" b="1" dirty="0"/>
              <a:t> </a:t>
            </a:r>
            <a:r>
              <a:rPr lang="en-US" b="1" dirty="0" err="1"/>
              <a:t>están</a:t>
            </a:r>
            <a:r>
              <a:rPr lang="en-US" b="1" dirty="0"/>
              <a:t> de </a:t>
            </a:r>
            <a:r>
              <a:rPr lang="en-US" b="1" dirty="0" err="1"/>
              <a:t>acuerdo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el </a:t>
            </a:r>
            <a:r>
              <a:rPr lang="en-US" b="1" dirty="0" err="1"/>
              <a:t>amor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la </a:t>
            </a:r>
            <a:r>
              <a:rPr lang="en-US" b="1" dirty="0" err="1"/>
              <a:t>lectura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uno</a:t>
            </a:r>
            <a:r>
              <a:rPr lang="en-US" b="1" dirty="0"/>
              <a:t> de los </a:t>
            </a:r>
            <a:r>
              <a:rPr lang="en-US" b="1" dirty="0" err="1"/>
              <a:t>grandes</a:t>
            </a:r>
            <a:r>
              <a:rPr lang="en-US" b="1" dirty="0"/>
              <a:t> </a:t>
            </a:r>
            <a:r>
              <a:rPr lang="en-US" b="1" dirty="0" err="1"/>
              <a:t>regalos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usted</a:t>
            </a:r>
            <a:r>
              <a:rPr lang="en-US" b="1" dirty="0"/>
              <a:t> le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dar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. Un </a:t>
            </a:r>
            <a:r>
              <a:rPr lang="en-US" b="1" dirty="0" err="1"/>
              <a:t>hijo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lee </a:t>
            </a:r>
            <a:r>
              <a:rPr lang="en-US" b="1" dirty="0" err="1"/>
              <a:t>como</a:t>
            </a:r>
            <a:r>
              <a:rPr lang="en-US" b="1" dirty="0"/>
              <a:t> parte de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entretenimiento</a:t>
            </a:r>
            <a:r>
              <a:rPr lang="en-US" b="1" dirty="0"/>
              <a:t> </a:t>
            </a:r>
            <a:r>
              <a:rPr lang="en-US" b="1" dirty="0" err="1"/>
              <a:t>está</a:t>
            </a:r>
            <a:r>
              <a:rPr lang="en-US" b="1" dirty="0"/>
              <a:t> </a:t>
            </a:r>
            <a:r>
              <a:rPr lang="en-US" b="1" dirty="0" err="1"/>
              <a:t>expuesto</a:t>
            </a:r>
            <a:r>
              <a:rPr lang="en-US" b="1" dirty="0"/>
              <a:t> a </a:t>
            </a:r>
            <a:r>
              <a:rPr lang="en-US" b="1" dirty="0" err="1"/>
              <a:t>más</a:t>
            </a:r>
            <a:r>
              <a:rPr lang="en-US" b="1" dirty="0"/>
              <a:t> ideas y a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información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aquellos</a:t>
            </a:r>
            <a:r>
              <a:rPr lang="en-US" b="1" dirty="0"/>
              <a:t> </a:t>
            </a:r>
            <a:r>
              <a:rPr lang="en-US" b="1" dirty="0" err="1"/>
              <a:t>contemporáneos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no lo </a:t>
            </a:r>
            <a:r>
              <a:rPr lang="en-US" b="1" dirty="0" err="1"/>
              <a:t>hacen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46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mejor</a:t>
            </a:r>
            <a:r>
              <a:rPr lang="en-US" b="1" dirty="0"/>
              <a:t> forma de </a:t>
            </a:r>
            <a:r>
              <a:rPr lang="en-US" b="1" dirty="0" err="1"/>
              <a:t>inculcar</a:t>
            </a:r>
            <a:r>
              <a:rPr lang="en-US" b="1" dirty="0"/>
              <a:t> el </a:t>
            </a:r>
            <a:r>
              <a:rPr lang="en-US" b="1" dirty="0" err="1"/>
              <a:t>amor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la </a:t>
            </a:r>
            <a:r>
              <a:rPr lang="en-US" b="1" dirty="0" err="1"/>
              <a:t>lectura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ejemplificándolo</a:t>
            </a:r>
            <a:r>
              <a:rPr lang="en-US" b="1" dirty="0"/>
              <a:t> y </a:t>
            </a:r>
            <a:r>
              <a:rPr lang="en-US" b="1" dirty="0" err="1"/>
              <a:t>haciéndolo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prioridad</a:t>
            </a:r>
            <a:r>
              <a:rPr lang="en-US" b="1" dirty="0"/>
              <a:t> en la </a:t>
            </a:r>
            <a:r>
              <a:rPr lang="en-US" b="1" dirty="0" err="1"/>
              <a:t>familia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 err="1"/>
              <a:t>Ahora</a:t>
            </a:r>
            <a:r>
              <a:rPr lang="en-US" b="1" dirty="0"/>
              <a:t> que </a:t>
            </a:r>
            <a:r>
              <a:rPr lang="en-US" b="1" dirty="0" err="1"/>
              <a:t>ya</a:t>
            </a:r>
            <a:r>
              <a:rPr lang="en-US" b="1" dirty="0"/>
              <a:t> </a:t>
            </a:r>
            <a:r>
              <a:rPr lang="en-US" b="1" dirty="0" err="1"/>
              <a:t>sabemos</a:t>
            </a:r>
            <a:r>
              <a:rPr lang="en-US" b="1" dirty="0"/>
              <a:t> </a:t>
            </a:r>
            <a:r>
              <a:rPr lang="en-US" b="1" dirty="0" err="1"/>
              <a:t>cuáles</a:t>
            </a:r>
            <a:r>
              <a:rPr lang="en-US" b="1" dirty="0"/>
              <a:t> son los </a:t>
            </a:r>
            <a:r>
              <a:rPr lang="en-US" b="1" dirty="0" err="1"/>
              <a:t>cinco</a:t>
            </a:r>
            <a:r>
              <a:rPr lang="en-US" b="1" dirty="0"/>
              <a:t> </a:t>
            </a:r>
            <a:r>
              <a:rPr lang="en-US" b="1" dirty="0" err="1" smtClean="0"/>
              <a:t>elementos</a:t>
            </a:r>
            <a:r>
              <a:rPr lang="en-US" b="1" dirty="0" smtClean="0"/>
              <a:t> del </a:t>
            </a:r>
            <a:r>
              <a:rPr lang="en-US" b="1" i="1" dirty="0" err="1" smtClean="0"/>
              <a:t>Compromiso</a:t>
            </a:r>
            <a:r>
              <a:rPr lang="en-US" b="1" i="1" dirty="0" smtClean="0"/>
              <a:t> </a:t>
            </a:r>
            <a:r>
              <a:rPr lang="en-US" b="1" i="1" dirty="0"/>
              <a:t>con el </a:t>
            </a:r>
            <a:r>
              <a:rPr lang="en-US" b="1" i="1" dirty="0" err="1"/>
              <a:t>aprendizaje</a:t>
            </a:r>
            <a:r>
              <a:rPr lang="en-US" b="1" i="0" dirty="0"/>
              <a:t>,</a:t>
            </a:r>
            <a:r>
              <a:rPr lang="en-US" b="1" dirty="0"/>
              <a:t> </a:t>
            </a:r>
            <a:r>
              <a:rPr lang="en-US" b="1" dirty="0" err="1"/>
              <a:t>debemos</a:t>
            </a:r>
            <a:r>
              <a:rPr lang="en-US" b="1" dirty="0"/>
              <a:t> </a:t>
            </a:r>
            <a:r>
              <a:rPr lang="en-US" b="1" dirty="0" err="1"/>
              <a:t>ponerlos</a:t>
            </a:r>
            <a:r>
              <a:rPr lang="en-US" b="1" dirty="0"/>
              <a:t> en </a:t>
            </a:r>
            <a:r>
              <a:rPr lang="en-US" b="1" dirty="0" err="1"/>
              <a:t>práctica</a:t>
            </a:r>
            <a:r>
              <a:rPr lang="en-US" b="1" dirty="0"/>
              <a:t> en la </a:t>
            </a:r>
            <a:r>
              <a:rPr lang="en-US" b="1" dirty="0" err="1"/>
              <a:t>vida</a:t>
            </a:r>
            <a:r>
              <a:rPr lang="en-US" b="1" dirty="0"/>
              <a:t> de </a:t>
            </a:r>
            <a:r>
              <a:rPr lang="en-US" b="1" dirty="0" err="1"/>
              <a:t>nuestros</a:t>
            </a:r>
            <a:r>
              <a:rPr lang="en-US" b="1" dirty="0"/>
              <a:t> </a:t>
            </a:r>
            <a:r>
              <a:rPr lang="en-US" b="1" dirty="0" err="1"/>
              <a:t>hijos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84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página</a:t>
            </a:r>
            <a:r>
              <a:rPr lang="en-US" b="1" dirty="0"/>
              <a:t> 42 del Manual del </a:t>
            </a:r>
            <a:r>
              <a:rPr lang="en-US" b="1" dirty="0" err="1"/>
              <a:t>participante</a:t>
            </a:r>
            <a:r>
              <a:rPr lang="en-US" b="1" dirty="0"/>
              <a:t> </a:t>
            </a:r>
            <a:r>
              <a:rPr lang="en-US" b="1" dirty="0" err="1"/>
              <a:t>nos</a:t>
            </a:r>
            <a:r>
              <a:rPr lang="en-US" b="1" dirty="0"/>
              <a:t> </a:t>
            </a:r>
            <a:r>
              <a:rPr lang="en-US" b="1" dirty="0" err="1"/>
              <a:t>cuenta</a:t>
            </a:r>
            <a:r>
              <a:rPr lang="en-US" b="1" dirty="0"/>
              <a:t> el </a:t>
            </a:r>
            <a:r>
              <a:rPr lang="en-US" b="1" dirty="0" err="1"/>
              <a:t>relato</a:t>
            </a:r>
            <a:r>
              <a:rPr lang="en-US" b="1" dirty="0"/>
              <a:t> de Rob, Carina y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Marco. </a:t>
            </a:r>
            <a:r>
              <a:rPr lang="en-US" dirty="0" err="1"/>
              <a:t>Solicite</a:t>
            </a:r>
            <a:r>
              <a:rPr lang="en-US" dirty="0"/>
              <a:t> un </a:t>
            </a:r>
            <a:r>
              <a:rPr lang="en-US" dirty="0" err="1"/>
              <a:t>voluntario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leer el </a:t>
            </a:r>
            <a:r>
              <a:rPr lang="en-US" dirty="0" err="1"/>
              <a:t>relato</a:t>
            </a:r>
            <a:r>
              <a:rPr lang="en-US" dirty="0"/>
              <a:t> en </a:t>
            </a:r>
            <a:r>
              <a:rPr lang="en-US" dirty="0" err="1"/>
              <a:t>voz</a:t>
            </a:r>
            <a:r>
              <a:rPr lang="en-US" dirty="0"/>
              <a:t> </a:t>
            </a:r>
            <a:r>
              <a:rPr lang="en-US" dirty="0" err="1"/>
              <a:t>alta.</a:t>
            </a:r>
            <a:endParaRPr lang="en-US" dirty="0"/>
          </a:p>
          <a:p>
            <a:r>
              <a:rPr lang="en-US" b="1" dirty="0" err="1"/>
              <a:t>Desde</a:t>
            </a:r>
            <a:r>
              <a:rPr lang="en-US" b="1" dirty="0"/>
              <a:t> el </a:t>
            </a:r>
            <a:r>
              <a:rPr lang="en-US" b="1" dirty="0" err="1"/>
              <a:t>jardín</a:t>
            </a:r>
            <a:r>
              <a:rPr lang="en-US" b="1" dirty="0"/>
              <a:t> de </a:t>
            </a:r>
            <a:r>
              <a:rPr lang="en-US" b="1" dirty="0" err="1"/>
              <a:t>niños</a:t>
            </a:r>
            <a:r>
              <a:rPr lang="en-US" b="1" dirty="0"/>
              <a:t> hasta el primer </a:t>
            </a:r>
            <a:r>
              <a:rPr lang="en-US" b="1" dirty="0" err="1"/>
              <a:t>semestre</a:t>
            </a:r>
            <a:r>
              <a:rPr lang="en-US" b="1" dirty="0"/>
              <a:t> del octavo </a:t>
            </a:r>
            <a:r>
              <a:rPr lang="en-US" b="1" dirty="0" err="1"/>
              <a:t>grado</a:t>
            </a:r>
            <a:r>
              <a:rPr lang="en-US" b="1" dirty="0"/>
              <a:t>, Marco </a:t>
            </a:r>
            <a:r>
              <a:rPr lang="en-US" b="1" dirty="0" err="1"/>
              <a:t>disfrutaba</a:t>
            </a:r>
            <a:r>
              <a:rPr lang="en-US" b="1" dirty="0"/>
              <a:t> la </a:t>
            </a:r>
            <a:r>
              <a:rPr lang="en-US" b="1" dirty="0" err="1"/>
              <a:t>escuela</a:t>
            </a:r>
            <a:r>
              <a:rPr lang="en-US" b="1" dirty="0"/>
              <a:t>. </a:t>
            </a:r>
            <a:r>
              <a:rPr lang="en-US" b="1" dirty="0" err="1"/>
              <a:t>Pero</a:t>
            </a:r>
            <a:r>
              <a:rPr lang="en-US" b="1" dirty="0"/>
              <a:t> </a:t>
            </a:r>
            <a:r>
              <a:rPr lang="en-US" b="1" dirty="0" err="1"/>
              <a:t>ahora</a:t>
            </a:r>
            <a:r>
              <a:rPr lang="en-US" b="1" dirty="0"/>
              <a:t>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cosas</a:t>
            </a:r>
            <a:r>
              <a:rPr lang="en-US" b="1" dirty="0"/>
              <a:t> son </a:t>
            </a:r>
            <a:r>
              <a:rPr lang="en-US" b="1" dirty="0" err="1"/>
              <a:t>diferentes</a:t>
            </a:r>
            <a:r>
              <a:rPr lang="en-US" b="1" dirty="0"/>
              <a:t>. Marco </a:t>
            </a:r>
            <a:r>
              <a:rPr lang="en-US" b="1" dirty="0" err="1"/>
              <a:t>casi</a:t>
            </a:r>
            <a:r>
              <a:rPr lang="en-US" b="1" dirty="0"/>
              <a:t> no </a:t>
            </a:r>
            <a:r>
              <a:rPr lang="en-US" b="1" dirty="0" err="1"/>
              <a:t>habla</a:t>
            </a:r>
            <a:r>
              <a:rPr lang="en-US" b="1" dirty="0"/>
              <a:t> de la </a:t>
            </a:r>
            <a:r>
              <a:rPr lang="en-US" b="1" dirty="0" err="1"/>
              <a:t>escuela</a:t>
            </a:r>
            <a:r>
              <a:rPr lang="en-US" b="1" dirty="0"/>
              <a:t>. </a:t>
            </a:r>
            <a:r>
              <a:rPr lang="en-US" b="1" dirty="0" err="1"/>
              <a:t>Cuando</a:t>
            </a:r>
            <a:r>
              <a:rPr lang="en-US" b="1" dirty="0"/>
              <a:t> </a:t>
            </a:r>
            <a:r>
              <a:rPr lang="en-US" b="1" dirty="0" err="1"/>
              <a:t>sus</a:t>
            </a:r>
            <a:r>
              <a:rPr lang="en-US" b="1" dirty="0"/>
              <a:t> padres le </a:t>
            </a:r>
            <a:r>
              <a:rPr lang="en-US" b="1" dirty="0" err="1"/>
              <a:t>preguntan</a:t>
            </a:r>
            <a:r>
              <a:rPr lang="en-US" b="1" dirty="0"/>
              <a:t> </a:t>
            </a:r>
            <a:r>
              <a:rPr lang="en-US" b="1" dirty="0" err="1"/>
              <a:t>sobre</a:t>
            </a:r>
            <a:r>
              <a:rPr lang="en-US" b="1" dirty="0"/>
              <a:t> </a:t>
            </a:r>
            <a:r>
              <a:rPr lang="en-US" b="1" dirty="0" err="1"/>
              <a:t>ella</a:t>
            </a:r>
            <a:r>
              <a:rPr lang="en-US" b="1" dirty="0"/>
              <a:t>, Marco </a:t>
            </a:r>
            <a:r>
              <a:rPr lang="en-US" b="1" dirty="0" err="1"/>
              <a:t>simplemente</a:t>
            </a:r>
            <a:r>
              <a:rPr lang="en-US" b="1" dirty="0"/>
              <a:t> </a:t>
            </a:r>
            <a:r>
              <a:rPr lang="en-US" b="1" dirty="0" err="1"/>
              <a:t>hace</a:t>
            </a:r>
            <a:r>
              <a:rPr lang="en-US" b="1" dirty="0"/>
              <a:t> un </a:t>
            </a:r>
            <a:r>
              <a:rPr lang="en-US" b="1" dirty="0" err="1"/>
              <a:t>gesto</a:t>
            </a:r>
            <a:r>
              <a:rPr lang="en-US" b="1" dirty="0"/>
              <a:t> de </a:t>
            </a:r>
            <a:r>
              <a:rPr lang="en-US" b="1" dirty="0" err="1"/>
              <a:t>desgano</a:t>
            </a:r>
            <a:r>
              <a:rPr lang="en-US" b="1" dirty="0"/>
              <a:t>.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notas</a:t>
            </a:r>
            <a:r>
              <a:rPr lang="en-US" b="1" dirty="0"/>
              <a:t> </a:t>
            </a:r>
            <a:r>
              <a:rPr lang="en-US" b="1" dirty="0" err="1"/>
              <a:t>están</a:t>
            </a:r>
            <a:r>
              <a:rPr lang="en-US" b="1" dirty="0"/>
              <a:t> </a:t>
            </a:r>
            <a:r>
              <a:rPr lang="en-US" b="1" dirty="0" err="1"/>
              <a:t>bajando</a:t>
            </a:r>
            <a:r>
              <a:rPr lang="en-US" b="1" dirty="0"/>
              <a:t> y </a:t>
            </a:r>
            <a:r>
              <a:rPr lang="en-US" b="1" dirty="0" err="1"/>
              <a:t>ya</a:t>
            </a:r>
            <a:r>
              <a:rPr lang="en-US" b="1" dirty="0"/>
              <a:t> no </a:t>
            </a:r>
            <a:r>
              <a:rPr lang="en-US" b="1" dirty="0" err="1"/>
              <a:t>tiene</a:t>
            </a:r>
            <a:r>
              <a:rPr lang="en-US" b="1" dirty="0"/>
              <a:t> </a:t>
            </a:r>
            <a:r>
              <a:rPr lang="en-US" b="1" dirty="0" err="1"/>
              <a:t>ningún</a:t>
            </a:r>
            <a:r>
              <a:rPr lang="en-US" b="1" dirty="0"/>
              <a:t> </a:t>
            </a:r>
            <a:r>
              <a:rPr lang="en-US" b="1" dirty="0" err="1"/>
              <a:t>interés</a:t>
            </a:r>
            <a:r>
              <a:rPr lang="en-US" b="1" dirty="0"/>
              <a:t> en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actividades</a:t>
            </a:r>
            <a:r>
              <a:rPr lang="en-US" b="1" dirty="0"/>
              <a:t> </a:t>
            </a:r>
            <a:r>
              <a:rPr lang="en-US" b="1" dirty="0" err="1"/>
              <a:t>extracurriculares</a:t>
            </a:r>
            <a:r>
              <a:rPr lang="en-US" b="1" dirty="0"/>
              <a:t>. Rob y Carina no </a:t>
            </a:r>
            <a:r>
              <a:rPr lang="en-US" b="1" dirty="0" err="1"/>
              <a:t>saben</a:t>
            </a:r>
            <a:r>
              <a:rPr lang="en-US" b="1" dirty="0"/>
              <a:t> 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hacer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 err="1"/>
              <a:t>Muchos</a:t>
            </a:r>
            <a:r>
              <a:rPr lang="en-US" b="1" dirty="0"/>
              <a:t> padres se </a:t>
            </a:r>
            <a:r>
              <a:rPr lang="en-US" b="1" dirty="0" err="1"/>
              <a:t>sienten</a:t>
            </a:r>
            <a:r>
              <a:rPr lang="en-US" b="1" dirty="0"/>
              <a:t> </a:t>
            </a:r>
            <a:r>
              <a:rPr lang="en-US" b="1" dirty="0" err="1"/>
              <a:t>igual</a:t>
            </a:r>
            <a:r>
              <a:rPr lang="en-US" b="1" dirty="0"/>
              <a:t> </a:t>
            </a:r>
            <a:r>
              <a:rPr lang="en-US" b="1" dirty="0" err="1"/>
              <a:t>acerca</a:t>
            </a:r>
            <a:r>
              <a:rPr lang="en-US" b="1" dirty="0"/>
              <a:t> de la </a:t>
            </a:r>
            <a:r>
              <a:rPr lang="en-US" b="1" dirty="0" err="1"/>
              <a:t>educación</a:t>
            </a:r>
            <a:r>
              <a:rPr lang="en-US" b="1" dirty="0"/>
              <a:t> de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hijos</a:t>
            </a:r>
            <a:r>
              <a:rPr lang="en-US" b="1" dirty="0"/>
              <a:t>. No </a:t>
            </a:r>
            <a:r>
              <a:rPr lang="en-US" b="1" dirty="0" err="1"/>
              <a:t>están</a:t>
            </a:r>
            <a:r>
              <a:rPr lang="en-US" b="1" dirty="0"/>
              <a:t> </a:t>
            </a:r>
            <a:r>
              <a:rPr lang="en-US" b="1" dirty="0" err="1"/>
              <a:t>seguros</a:t>
            </a:r>
            <a:r>
              <a:rPr lang="en-US" b="1" dirty="0"/>
              <a:t> 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deben</a:t>
            </a:r>
            <a:r>
              <a:rPr lang="en-US" b="1" dirty="0"/>
              <a:t> </a:t>
            </a:r>
            <a:r>
              <a:rPr lang="en-US" b="1" dirty="0" err="1"/>
              <a:t>hacer</a:t>
            </a:r>
            <a:r>
              <a:rPr lang="en-US" b="1" dirty="0"/>
              <a:t>. Y de </a:t>
            </a:r>
            <a:r>
              <a:rPr lang="en-US" b="1" dirty="0" err="1"/>
              <a:t>eso</a:t>
            </a:r>
            <a:r>
              <a:rPr lang="en-US" b="1" dirty="0"/>
              <a:t> </a:t>
            </a:r>
            <a:r>
              <a:rPr lang="en-US" b="1" dirty="0" err="1"/>
              <a:t>vamos</a:t>
            </a:r>
            <a:r>
              <a:rPr lang="en-US" b="1" dirty="0"/>
              <a:t> </a:t>
            </a:r>
            <a:r>
              <a:rPr lang="en-US" b="1" dirty="0" err="1"/>
              <a:t>hablar</a:t>
            </a:r>
            <a:r>
              <a:rPr lang="en-US" b="1" dirty="0"/>
              <a:t> el </a:t>
            </a:r>
            <a:r>
              <a:rPr lang="en-US" b="1" dirty="0" err="1"/>
              <a:t>día</a:t>
            </a:r>
            <a:r>
              <a:rPr lang="en-US" b="1" dirty="0"/>
              <a:t> de hoy.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01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quinta</a:t>
            </a:r>
            <a:r>
              <a:rPr lang="en-US" b="1" dirty="0"/>
              <a:t> </a:t>
            </a:r>
            <a:r>
              <a:rPr lang="en-US" b="1" dirty="0" err="1"/>
              <a:t>categoría</a:t>
            </a:r>
            <a:r>
              <a:rPr lang="en-US" b="1" dirty="0"/>
              <a:t> de </a:t>
            </a:r>
            <a:r>
              <a:rPr lang="en-US" b="1" dirty="0" err="1"/>
              <a:t>elementos</a:t>
            </a:r>
            <a:r>
              <a:rPr lang="en-US" b="1" dirty="0"/>
              <a:t> que se </a:t>
            </a:r>
            <a:r>
              <a:rPr lang="en-US" b="1" dirty="0" err="1"/>
              <a:t>necesitan</a:t>
            </a:r>
            <a:r>
              <a:rPr lang="en-US" b="1" dirty="0"/>
              <a:t> para un </a:t>
            </a:r>
            <a:r>
              <a:rPr lang="en-US" b="1" dirty="0" err="1"/>
              <a:t>buen</a:t>
            </a:r>
            <a:r>
              <a:rPr lang="en-US" b="1" dirty="0"/>
              <a:t> </a:t>
            </a:r>
            <a:r>
              <a:rPr lang="en-US" b="1" dirty="0" err="1"/>
              <a:t>desarrollo</a:t>
            </a:r>
            <a:r>
              <a:rPr lang="en-US" b="1" dirty="0"/>
              <a:t> de los </a:t>
            </a:r>
            <a:r>
              <a:rPr lang="en-US" b="1" dirty="0" err="1"/>
              <a:t>hijos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el </a:t>
            </a:r>
            <a:r>
              <a:rPr lang="en-US" b="1" i="1" dirty="0" err="1"/>
              <a:t>Compromiso</a:t>
            </a:r>
            <a:r>
              <a:rPr lang="en-US" b="1" i="1" dirty="0"/>
              <a:t> con el </a:t>
            </a:r>
            <a:r>
              <a:rPr lang="en-US" b="1" i="1" dirty="0" err="1"/>
              <a:t>aprendizaje</a:t>
            </a:r>
            <a:r>
              <a:rPr lang="en-US" b="1" dirty="0"/>
              <a:t>. </a:t>
            </a:r>
            <a:r>
              <a:rPr lang="en-US" b="1" dirty="0" err="1"/>
              <a:t>Existen</a:t>
            </a:r>
            <a:r>
              <a:rPr lang="en-US" b="1" dirty="0"/>
              <a:t> </a:t>
            </a:r>
            <a:r>
              <a:rPr lang="en-US" b="1" dirty="0" err="1"/>
              <a:t>cinco</a:t>
            </a:r>
            <a:r>
              <a:rPr lang="en-US" b="1" dirty="0"/>
              <a:t> </a:t>
            </a:r>
            <a:r>
              <a:rPr lang="en-US" b="1" dirty="0" err="1"/>
              <a:t>elementos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esta</a:t>
            </a:r>
            <a:r>
              <a:rPr lang="en-US" b="1" dirty="0"/>
              <a:t> </a:t>
            </a:r>
            <a:r>
              <a:rPr lang="en-US" b="1" dirty="0" err="1"/>
              <a:t>categoría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40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El primero </a:t>
            </a:r>
            <a:r>
              <a:rPr lang="en-US" b="1" dirty="0" err="1"/>
              <a:t>es</a:t>
            </a:r>
            <a:r>
              <a:rPr lang="en-US" b="1" dirty="0"/>
              <a:t> la </a:t>
            </a:r>
            <a:r>
              <a:rPr lang="en-US" b="1" i="1" dirty="0" err="1"/>
              <a:t>Motivación</a:t>
            </a:r>
            <a:r>
              <a:rPr lang="en-US" b="1" i="1" dirty="0"/>
              <a:t> </a:t>
            </a:r>
            <a:r>
              <a:rPr lang="en-US" b="1" i="1" dirty="0" err="1"/>
              <a:t>por</a:t>
            </a:r>
            <a:r>
              <a:rPr lang="en-US" b="1" i="1" dirty="0"/>
              <a:t> </a:t>
            </a:r>
            <a:r>
              <a:rPr lang="en-US" b="1" i="1" dirty="0" err="1"/>
              <a:t>sus</a:t>
            </a:r>
            <a:r>
              <a:rPr lang="en-US" b="1" i="1" dirty="0"/>
              <a:t> </a:t>
            </a:r>
            <a:r>
              <a:rPr lang="en-US" b="1" i="1" dirty="0" err="1"/>
              <a:t>logros</a:t>
            </a:r>
            <a:r>
              <a:rPr lang="en-US" b="1" dirty="0"/>
              <a:t>. </a:t>
            </a:r>
            <a:r>
              <a:rPr lang="en-US" b="1" dirty="0" err="1"/>
              <a:t>Eso</a:t>
            </a:r>
            <a:r>
              <a:rPr lang="en-US" b="1" dirty="0"/>
              <a:t> </a:t>
            </a:r>
            <a:r>
              <a:rPr lang="en-US" b="1" dirty="0" err="1"/>
              <a:t>significa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los </a:t>
            </a:r>
            <a:r>
              <a:rPr lang="en-US" b="1" dirty="0" err="1"/>
              <a:t>hijos</a:t>
            </a:r>
            <a:r>
              <a:rPr lang="en-US" b="1" dirty="0"/>
              <a:t> </a:t>
            </a:r>
            <a:r>
              <a:rPr lang="en-US" b="1" dirty="0" err="1"/>
              <a:t>comprenden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tener</a:t>
            </a:r>
            <a:r>
              <a:rPr lang="en-US" b="1" dirty="0"/>
              <a:t> un </a:t>
            </a:r>
            <a:r>
              <a:rPr lang="en-US" b="1" dirty="0" err="1"/>
              <a:t>buen</a:t>
            </a:r>
            <a:r>
              <a:rPr lang="en-US" b="1" dirty="0"/>
              <a:t> </a:t>
            </a:r>
            <a:r>
              <a:rPr lang="en-US" b="1" dirty="0" err="1"/>
              <a:t>rendimiento</a:t>
            </a:r>
            <a:r>
              <a:rPr lang="en-US" b="1" dirty="0"/>
              <a:t> en la </a:t>
            </a:r>
            <a:r>
              <a:rPr lang="en-US" b="1" dirty="0" err="1"/>
              <a:t>escuela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importante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futuro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69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Obviamente</a:t>
            </a:r>
            <a:r>
              <a:rPr lang="en-US" b="1" dirty="0"/>
              <a:t> </a:t>
            </a:r>
            <a:r>
              <a:rPr lang="en-US" b="1" dirty="0" err="1"/>
              <a:t>existe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recompensa</a:t>
            </a:r>
            <a:r>
              <a:rPr lang="en-US" b="1" dirty="0"/>
              <a:t> </a:t>
            </a:r>
            <a:r>
              <a:rPr lang="en-US" b="1" dirty="0" err="1"/>
              <a:t>financiera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uno</a:t>
            </a:r>
            <a:r>
              <a:rPr lang="en-US" b="1" dirty="0"/>
              <a:t> </a:t>
            </a:r>
            <a:r>
              <a:rPr lang="en-US" b="1" dirty="0" err="1"/>
              <a:t>continúa</a:t>
            </a:r>
            <a:r>
              <a:rPr lang="en-US" b="1" dirty="0"/>
              <a:t> en la </a:t>
            </a:r>
            <a:r>
              <a:rPr lang="en-US" b="1" dirty="0" err="1"/>
              <a:t>escuela</a:t>
            </a:r>
            <a:r>
              <a:rPr lang="en-US" b="1" dirty="0"/>
              <a:t>. </a:t>
            </a:r>
            <a:r>
              <a:rPr lang="en-US" b="1" dirty="0" err="1"/>
              <a:t>Pero</a:t>
            </a:r>
            <a:r>
              <a:rPr lang="en-US" b="1" dirty="0"/>
              <a:t> el </a:t>
            </a:r>
            <a:r>
              <a:rPr lang="en-US" b="1" dirty="0" err="1"/>
              <a:t>dinero</a:t>
            </a:r>
            <a:r>
              <a:rPr lang="en-US" b="1" dirty="0"/>
              <a:t> no lo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todo</a:t>
            </a:r>
            <a:r>
              <a:rPr lang="en-US" b="1" dirty="0"/>
              <a:t>.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ejemplo</a:t>
            </a:r>
            <a:r>
              <a:rPr lang="en-US" b="1" dirty="0"/>
              <a:t>, </a:t>
            </a:r>
            <a:r>
              <a:rPr lang="en-US" b="1" dirty="0" err="1"/>
              <a:t>también</a:t>
            </a:r>
            <a:r>
              <a:rPr lang="en-US" b="1" dirty="0"/>
              <a:t> se </a:t>
            </a:r>
            <a:r>
              <a:rPr lang="en-US" b="1" dirty="0" err="1"/>
              <a:t>obtiene</a:t>
            </a:r>
            <a:r>
              <a:rPr lang="en-US" b="1" dirty="0"/>
              <a:t> </a:t>
            </a:r>
            <a:r>
              <a:rPr lang="en-US" b="1" dirty="0" err="1"/>
              <a:t>conocimiento</a:t>
            </a:r>
            <a:r>
              <a:rPr lang="en-US" b="1" dirty="0"/>
              <a:t>. Las personas </a:t>
            </a:r>
            <a:r>
              <a:rPr lang="en-US" b="1" dirty="0" err="1"/>
              <a:t>sabias</a:t>
            </a:r>
            <a:r>
              <a:rPr lang="en-US" b="1" dirty="0"/>
              <a:t> </a:t>
            </a:r>
            <a:r>
              <a:rPr lang="en-US" b="1" dirty="0" err="1"/>
              <a:t>nunca</a:t>
            </a:r>
            <a:r>
              <a:rPr lang="en-US" b="1" dirty="0"/>
              <a:t> </a:t>
            </a:r>
            <a:r>
              <a:rPr lang="en-US" b="1" dirty="0" err="1"/>
              <a:t>dejan</a:t>
            </a:r>
            <a:r>
              <a:rPr lang="en-US" b="1" dirty="0"/>
              <a:t> de </a:t>
            </a:r>
            <a:r>
              <a:rPr lang="en-US" b="1" dirty="0" err="1"/>
              <a:t>aprender</a:t>
            </a:r>
            <a:r>
              <a:rPr lang="en-US" b="1" dirty="0"/>
              <a:t>. Su </a:t>
            </a:r>
            <a:r>
              <a:rPr lang="en-US" b="1" dirty="0" err="1"/>
              <a:t>curiosidad</a:t>
            </a:r>
            <a:r>
              <a:rPr lang="en-US" b="1" dirty="0"/>
              <a:t>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motiva</a:t>
            </a:r>
            <a:r>
              <a:rPr lang="en-US" b="1" dirty="0"/>
              <a:t> a </a:t>
            </a:r>
            <a:r>
              <a:rPr lang="en-US" b="1" dirty="0" err="1"/>
              <a:t>continuar</a:t>
            </a:r>
            <a:r>
              <a:rPr lang="en-US" b="1" dirty="0"/>
              <a:t> </a:t>
            </a:r>
            <a:r>
              <a:rPr lang="en-US" b="1" dirty="0" err="1"/>
              <a:t>investigando</a:t>
            </a:r>
            <a:r>
              <a:rPr lang="en-US" b="1" dirty="0"/>
              <a:t> </a:t>
            </a:r>
            <a:r>
              <a:rPr lang="en-US" b="1" dirty="0" err="1"/>
              <a:t>nuevas</a:t>
            </a:r>
            <a:r>
              <a:rPr lang="en-US" b="1" dirty="0"/>
              <a:t> ideas. Como </a:t>
            </a:r>
            <a:r>
              <a:rPr lang="en-US" b="1" dirty="0" err="1"/>
              <a:t>resultado</a:t>
            </a:r>
            <a:r>
              <a:rPr lang="en-US" b="1" dirty="0"/>
              <a:t>, </a:t>
            </a:r>
            <a:r>
              <a:rPr lang="en-US" b="1" dirty="0" err="1"/>
              <a:t>ven</a:t>
            </a:r>
            <a:r>
              <a:rPr lang="en-US" b="1" dirty="0"/>
              <a:t> el </a:t>
            </a:r>
            <a:r>
              <a:rPr lang="en-US" b="1" dirty="0" err="1"/>
              <a:t>mundo</a:t>
            </a:r>
            <a:r>
              <a:rPr lang="en-US" b="1" dirty="0"/>
              <a:t> de forma </a:t>
            </a:r>
            <a:r>
              <a:rPr lang="en-US" b="1" dirty="0" err="1"/>
              <a:t>diferente</a:t>
            </a:r>
            <a:r>
              <a:rPr lang="en-US" b="1" dirty="0"/>
              <a:t> en </a:t>
            </a:r>
            <a:r>
              <a:rPr lang="en-US" b="1" dirty="0" err="1"/>
              <a:t>comparación</a:t>
            </a:r>
            <a:r>
              <a:rPr lang="en-US" b="1" dirty="0"/>
              <a:t> con </a:t>
            </a:r>
            <a:r>
              <a:rPr lang="en-US" b="1" dirty="0" err="1"/>
              <a:t>las</a:t>
            </a:r>
            <a:r>
              <a:rPr lang="en-US" b="1" dirty="0"/>
              <a:t> personas </a:t>
            </a:r>
            <a:r>
              <a:rPr lang="en-US" b="1" dirty="0" err="1"/>
              <a:t>que</a:t>
            </a:r>
            <a:r>
              <a:rPr lang="en-US" b="1" dirty="0"/>
              <a:t> no </a:t>
            </a:r>
            <a:r>
              <a:rPr lang="en-US" b="1" dirty="0" err="1"/>
              <a:t>tienen</a:t>
            </a:r>
            <a:r>
              <a:rPr lang="en-US" b="1" dirty="0"/>
              <a:t> </a:t>
            </a:r>
            <a:r>
              <a:rPr lang="en-US" b="1" dirty="0" err="1"/>
              <a:t>ninguna</a:t>
            </a:r>
            <a:r>
              <a:rPr lang="en-US" b="1" dirty="0"/>
              <a:t> </a:t>
            </a:r>
            <a:r>
              <a:rPr lang="en-US" b="1" dirty="0" err="1"/>
              <a:t>motivación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4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El </a:t>
            </a:r>
            <a:r>
              <a:rPr lang="en-US" b="1" dirty="0" err="1"/>
              <a:t>segundo</a:t>
            </a:r>
            <a:r>
              <a:rPr lang="en-US" b="1" dirty="0"/>
              <a:t> </a:t>
            </a:r>
            <a:r>
              <a:rPr lang="en-US" b="1" dirty="0" err="1"/>
              <a:t>elemento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el </a:t>
            </a:r>
            <a:r>
              <a:rPr lang="en-US" b="1" i="1" dirty="0" err="1"/>
              <a:t>Compromiso</a:t>
            </a:r>
            <a:r>
              <a:rPr lang="en-US" b="1" i="1" dirty="0"/>
              <a:t> </a:t>
            </a:r>
            <a:r>
              <a:rPr lang="en-US" b="1" i="1" dirty="0" err="1"/>
              <a:t>hacia</a:t>
            </a:r>
            <a:r>
              <a:rPr lang="en-US" b="1" i="1" dirty="0"/>
              <a:t> la </a:t>
            </a:r>
            <a:r>
              <a:rPr lang="en-US" b="1" i="1" dirty="0" err="1"/>
              <a:t>escuela</a:t>
            </a:r>
            <a:r>
              <a:rPr lang="en-US" b="1" dirty="0"/>
              <a:t>. </a:t>
            </a:r>
            <a:r>
              <a:rPr lang="en-US" b="1" dirty="0" err="1"/>
              <a:t>Algunos</a:t>
            </a:r>
            <a:r>
              <a:rPr lang="en-US" b="1" dirty="0"/>
              <a:t> </a:t>
            </a:r>
            <a:r>
              <a:rPr lang="en-US" b="1" dirty="0" err="1"/>
              <a:t>chicos</a:t>
            </a:r>
            <a:r>
              <a:rPr lang="en-US" b="1" dirty="0"/>
              <a:t> </a:t>
            </a:r>
            <a:r>
              <a:rPr lang="en-US" b="1" dirty="0" err="1"/>
              <a:t>ven</a:t>
            </a:r>
            <a:r>
              <a:rPr lang="en-US" b="1" dirty="0"/>
              <a:t> la </a:t>
            </a:r>
            <a:r>
              <a:rPr lang="en-US" b="1" dirty="0" err="1"/>
              <a:t>escuela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un </a:t>
            </a:r>
            <a:r>
              <a:rPr lang="en-US" b="1" dirty="0" err="1"/>
              <a:t>plato</a:t>
            </a:r>
            <a:r>
              <a:rPr lang="en-US" b="1" dirty="0"/>
              <a:t> </a:t>
            </a:r>
            <a:r>
              <a:rPr lang="en-US" b="1" dirty="0" err="1"/>
              <a:t>gigante</a:t>
            </a:r>
            <a:r>
              <a:rPr lang="en-US" b="1" dirty="0"/>
              <a:t> de </a:t>
            </a:r>
            <a:r>
              <a:rPr lang="en-US" b="1" dirty="0" err="1"/>
              <a:t>verduras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necesita</a:t>
            </a:r>
            <a:r>
              <a:rPr lang="en-US" b="1" dirty="0"/>
              <a:t> </a:t>
            </a:r>
            <a:r>
              <a:rPr lang="en-US" b="1" dirty="0" err="1"/>
              <a:t>ser</a:t>
            </a:r>
            <a:r>
              <a:rPr lang="en-US" b="1" dirty="0"/>
              <a:t> </a:t>
            </a:r>
            <a:r>
              <a:rPr lang="en-US" b="1" dirty="0" err="1"/>
              <a:t>engullido</a:t>
            </a:r>
            <a:r>
              <a:rPr lang="en-US" b="1" dirty="0"/>
              <a:t> </a:t>
            </a:r>
            <a:r>
              <a:rPr lang="en-US" b="1" dirty="0" err="1"/>
              <a:t>diariamente</a:t>
            </a:r>
            <a:r>
              <a:rPr lang="en-US" b="1" dirty="0"/>
              <a:t>. </a:t>
            </a:r>
            <a:r>
              <a:rPr lang="en-US" b="1" dirty="0" err="1"/>
              <a:t>Otros</a:t>
            </a:r>
            <a:r>
              <a:rPr lang="en-US" b="1" dirty="0"/>
              <a:t> lo </a:t>
            </a:r>
            <a:r>
              <a:rPr lang="en-US" b="1" dirty="0" err="1"/>
              <a:t>ven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un </a:t>
            </a:r>
            <a:r>
              <a:rPr lang="en-US" b="1" dirty="0" err="1"/>
              <a:t>bufet</a:t>
            </a:r>
            <a:r>
              <a:rPr lang="en-US" b="1" dirty="0"/>
              <a:t> y </a:t>
            </a:r>
            <a:r>
              <a:rPr lang="en-US" b="1" dirty="0" err="1"/>
              <a:t>están</a:t>
            </a:r>
            <a:r>
              <a:rPr lang="en-US" b="1" dirty="0"/>
              <a:t> </a:t>
            </a:r>
            <a:r>
              <a:rPr lang="en-US" b="1" dirty="0" err="1"/>
              <a:t>ansiosos</a:t>
            </a:r>
            <a:r>
              <a:rPr lang="en-US" b="1" dirty="0"/>
              <a:t> de comer </a:t>
            </a:r>
            <a:r>
              <a:rPr lang="en-US" b="1" dirty="0" err="1"/>
              <a:t>todo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encuentran</a:t>
            </a:r>
            <a:r>
              <a:rPr lang="en-US" b="1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87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Si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</a:t>
            </a:r>
            <a:r>
              <a:rPr lang="en-US" b="1" dirty="0" err="1"/>
              <a:t>cae</a:t>
            </a:r>
            <a:r>
              <a:rPr lang="en-US" b="1" dirty="0"/>
              <a:t> en la </a:t>
            </a:r>
            <a:r>
              <a:rPr lang="en-US" b="1" dirty="0" err="1"/>
              <a:t>primera</a:t>
            </a:r>
            <a:r>
              <a:rPr lang="en-US" b="1" dirty="0"/>
              <a:t> </a:t>
            </a:r>
            <a:r>
              <a:rPr lang="en-US" b="1" dirty="0" err="1"/>
              <a:t>categoría</a:t>
            </a:r>
            <a:r>
              <a:rPr lang="en-US" b="1" dirty="0"/>
              <a:t>,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necesita</a:t>
            </a:r>
            <a:r>
              <a:rPr lang="en-US" b="1" dirty="0"/>
              <a:t> </a:t>
            </a:r>
            <a:r>
              <a:rPr lang="en-US" b="1" dirty="0" err="1"/>
              <a:t>averiguar</a:t>
            </a:r>
            <a:r>
              <a:rPr lang="en-US" b="1" dirty="0"/>
              <a:t> 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le </a:t>
            </a:r>
            <a:r>
              <a:rPr lang="en-US" b="1" dirty="0" err="1"/>
              <a:t>está</a:t>
            </a:r>
            <a:r>
              <a:rPr lang="en-US" b="1" dirty="0"/>
              <a:t> </a:t>
            </a:r>
            <a:r>
              <a:rPr lang="en-US" b="1" dirty="0" err="1"/>
              <a:t>afectando</a:t>
            </a:r>
            <a:r>
              <a:rPr lang="en-US" b="1" dirty="0"/>
              <a:t> en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compromiso</a:t>
            </a:r>
            <a:r>
              <a:rPr lang="en-US" b="1" dirty="0"/>
              <a:t> escolar y </a:t>
            </a:r>
            <a:r>
              <a:rPr lang="en-US" b="1" dirty="0" err="1"/>
              <a:t>encontrar</a:t>
            </a:r>
            <a:r>
              <a:rPr lang="en-US" b="1" dirty="0"/>
              <a:t> </a:t>
            </a:r>
            <a:r>
              <a:rPr lang="en-US" b="1" dirty="0" err="1"/>
              <a:t>formas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remover </a:t>
            </a:r>
            <a:r>
              <a:rPr lang="en-US" b="1" dirty="0" err="1"/>
              <a:t>esos</a:t>
            </a:r>
            <a:r>
              <a:rPr lang="en-US" b="1" dirty="0"/>
              <a:t> </a:t>
            </a:r>
            <a:r>
              <a:rPr lang="en-US" b="1" dirty="0" err="1"/>
              <a:t>obstáculos</a:t>
            </a:r>
            <a:r>
              <a:rPr lang="en-US" b="1" dirty="0"/>
              <a:t>, </a:t>
            </a:r>
            <a:r>
              <a:rPr lang="en-US" b="1" dirty="0" err="1"/>
              <a:t>hablando</a:t>
            </a:r>
            <a:r>
              <a:rPr lang="en-US" b="1" dirty="0"/>
              <a:t> con los maestros y </a:t>
            </a:r>
            <a:r>
              <a:rPr lang="en-US" b="1" dirty="0" err="1"/>
              <a:t>administradores</a:t>
            </a:r>
            <a:r>
              <a:rPr lang="en-US" b="1" dirty="0"/>
              <a:t> de la </a:t>
            </a:r>
            <a:r>
              <a:rPr lang="en-US" b="1" dirty="0" err="1"/>
              <a:t>escuela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53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Un </a:t>
            </a:r>
            <a:r>
              <a:rPr lang="en-US" b="1" dirty="0" err="1"/>
              <a:t>obstáculo</a:t>
            </a:r>
            <a:r>
              <a:rPr lang="en-US" b="1" dirty="0"/>
              <a:t> que no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removerse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nuestro</a:t>
            </a:r>
            <a:r>
              <a:rPr lang="en-US" b="1" dirty="0"/>
              <a:t> </a:t>
            </a:r>
            <a:r>
              <a:rPr lang="en-US" b="1" dirty="0" err="1"/>
              <a:t>tercer</a:t>
            </a:r>
            <a:r>
              <a:rPr lang="en-US" b="1" dirty="0"/>
              <a:t> </a:t>
            </a:r>
            <a:r>
              <a:rPr lang="en-US" b="1" dirty="0" err="1" smtClean="0"/>
              <a:t>elemento</a:t>
            </a:r>
            <a:r>
              <a:rPr lang="en-US" b="1" dirty="0" smtClean="0"/>
              <a:t>: </a:t>
            </a:r>
            <a:r>
              <a:rPr lang="en-US" b="1" dirty="0" err="1" smtClean="0"/>
              <a:t>T</a:t>
            </a:r>
            <a:r>
              <a:rPr lang="en-US" b="1" i="1" dirty="0" err="1" smtClean="0"/>
              <a:t>area</a:t>
            </a:r>
            <a:r>
              <a:rPr lang="en-US" b="1" dirty="0"/>
              <a:t>. Al </a:t>
            </a:r>
            <a:r>
              <a:rPr lang="en-US" b="1" dirty="0" err="1"/>
              <a:t>menos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hora</a:t>
            </a:r>
            <a:r>
              <a:rPr lang="en-US" b="1" dirty="0"/>
              <a:t>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día</a:t>
            </a:r>
            <a:r>
              <a:rPr lang="en-US" b="1" dirty="0"/>
              <a:t> entre </a:t>
            </a:r>
            <a:r>
              <a:rPr lang="en-US" b="1" dirty="0" err="1"/>
              <a:t>semana</a:t>
            </a:r>
            <a:r>
              <a:rPr lang="en-US" b="1" dirty="0"/>
              <a:t>. </a:t>
            </a:r>
            <a:r>
              <a:rPr lang="en-US" b="1" dirty="0" err="1"/>
              <a:t>Esto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variar</a:t>
            </a:r>
            <a:r>
              <a:rPr lang="en-US" b="1" dirty="0"/>
              <a:t> de </a:t>
            </a:r>
            <a:r>
              <a:rPr lang="en-US" b="1" dirty="0" err="1"/>
              <a:t>acuerdo</a:t>
            </a:r>
            <a:r>
              <a:rPr lang="en-US" b="1" dirty="0"/>
              <a:t> al </a:t>
            </a:r>
            <a:r>
              <a:rPr lang="en-US" b="1" dirty="0" err="1"/>
              <a:t>grado</a:t>
            </a:r>
            <a:r>
              <a:rPr lang="en-US" b="1" dirty="0"/>
              <a:t> escolar y a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directrices</a:t>
            </a:r>
            <a:r>
              <a:rPr lang="en-US" b="1" dirty="0"/>
              <a:t> del </a:t>
            </a:r>
            <a:r>
              <a:rPr lang="en-US" b="1" dirty="0" err="1"/>
              <a:t>distrito</a:t>
            </a:r>
            <a:r>
              <a:rPr lang="en-US" b="1" dirty="0"/>
              <a:t> escolar.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342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Como padres, </a:t>
            </a:r>
            <a:r>
              <a:rPr lang="en-US" b="1" dirty="0" err="1"/>
              <a:t>probablemente</a:t>
            </a:r>
            <a:r>
              <a:rPr lang="en-US" b="1" dirty="0"/>
              <a:t> no </a:t>
            </a:r>
            <a:r>
              <a:rPr lang="en-US" b="1" dirty="0" err="1"/>
              <a:t>podamos</a:t>
            </a:r>
            <a:r>
              <a:rPr lang="en-US" b="1" dirty="0"/>
              <a:t> </a:t>
            </a:r>
            <a:r>
              <a:rPr lang="en-US" b="1" dirty="0" err="1"/>
              <a:t>hacer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la </a:t>
            </a:r>
            <a:r>
              <a:rPr lang="en-US" b="1" dirty="0" err="1"/>
              <a:t>tarea</a:t>
            </a:r>
            <a:r>
              <a:rPr lang="en-US" b="1" dirty="0"/>
              <a:t> sea </a:t>
            </a:r>
            <a:r>
              <a:rPr lang="en-US" b="1" dirty="0" err="1"/>
              <a:t>algo</a:t>
            </a:r>
            <a:r>
              <a:rPr lang="en-US" b="1" dirty="0"/>
              <a:t> </a:t>
            </a:r>
            <a:r>
              <a:rPr lang="en-US" b="1" dirty="0" err="1"/>
              <a:t>muy</a:t>
            </a:r>
            <a:r>
              <a:rPr lang="en-US" b="1" dirty="0"/>
              <a:t> </a:t>
            </a:r>
            <a:r>
              <a:rPr lang="en-US" b="1" dirty="0" err="1"/>
              <a:t>agradable</a:t>
            </a:r>
            <a:r>
              <a:rPr lang="en-US" b="1" dirty="0"/>
              <a:t>, </a:t>
            </a:r>
            <a:r>
              <a:rPr lang="en-US" b="1" dirty="0" err="1"/>
              <a:t>pero</a:t>
            </a:r>
            <a:r>
              <a:rPr lang="en-US" b="1" dirty="0"/>
              <a:t> </a:t>
            </a:r>
            <a:r>
              <a:rPr lang="en-US" b="1" dirty="0" err="1"/>
              <a:t>podemos</a:t>
            </a:r>
            <a:r>
              <a:rPr lang="en-US" b="1" dirty="0"/>
              <a:t> </a:t>
            </a:r>
            <a:r>
              <a:rPr lang="en-US" b="1" dirty="0" err="1"/>
              <a:t>convertirla</a:t>
            </a:r>
            <a:r>
              <a:rPr lang="en-US" b="1" dirty="0"/>
              <a:t> en </a:t>
            </a:r>
            <a:r>
              <a:rPr lang="en-US" b="1" dirty="0" err="1"/>
              <a:t>algo</a:t>
            </a:r>
            <a:r>
              <a:rPr lang="en-US" b="1" dirty="0"/>
              <a:t> </a:t>
            </a:r>
            <a:r>
              <a:rPr lang="en-US" b="1" dirty="0" err="1"/>
              <a:t>beneficioso</a:t>
            </a:r>
            <a:r>
              <a:rPr lang="en-US" b="1" dirty="0"/>
              <a:t>. Lo </a:t>
            </a:r>
            <a:r>
              <a:rPr lang="en-US" b="1" dirty="0" err="1"/>
              <a:t>hacemos</a:t>
            </a:r>
            <a:r>
              <a:rPr lang="en-US" b="1" dirty="0"/>
              <a:t> </a:t>
            </a:r>
            <a:r>
              <a:rPr lang="en-US" b="1" dirty="0" err="1"/>
              <a:t>ayudando</a:t>
            </a:r>
            <a:r>
              <a:rPr lang="en-US" b="1" dirty="0"/>
              <a:t> a </a:t>
            </a:r>
            <a:r>
              <a:rPr lang="en-US" b="1" dirty="0" err="1"/>
              <a:t>nuestros</a:t>
            </a:r>
            <a:r>
              <a:rPr lang="en-US" b="1" dirty="0"/>
              <a:t> </a:t>
            </a:r>
            <a:r>
              <a:rPr lang="en-US" b="1" dirty="0" err="1"/>
              <a:t>hijos</a:t>
            </a:r>
            <a:r>
              <a:rPr lang="en-US" b="1" dirty="0"/>
              <a:t> a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vean</a:t>
            </a:r>
            <a:r>
              <a:rPr lang="en-US" b="1" dirty="0"/>
              <a:t> la </a:t>
            </a:r>
            <a:r>
              <a:rPr lang="en-US" b="1" dirty="0" err="1"/>
              <a:t>perspectiva</a:t>
            </a:r>
            <a:r>
              <a:rPr lang="en-US" b="1" dirty="0"/>
              <a:t> </a:t>
            </a:r>
            <a:r>
              <a:rPr lang="en-US" b="1" dirty="0" err="1"/>
              <a:t>completa</a:t>
            </a:r>
            <a:r>
              <a:rPr lang="en-US" b="1" dirty="0"/>
              <a:t>.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ejemplo</a:t>
            </a:r>
            <a:r>
              <a:rPr lang="en-US" b="1" dirty="0"/>
              <a:t>, </a:t>
            </a:r>
            <a:r>
              <a:rPr lang="en-US" b="1" dirty="0" err="1"/>
              <a:t>memorizar</a:t>
            </a:r>
            <a:r>
              <a:rPr lang="en-US" b="1" dirty="0"/>
              <a:t>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tablas</a:t>
            </a:r>
            <a:r>
              <a:rPr lang="en-US" b="1" dirty="0"/>
              <a:t> de </a:t>
            </a:r>
            <a:r>
              <a:rPr lang="en-US" b="1" dirty="0" err="1"/>
              <a:t>multiplicación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parecerle</a:t>
            </a:r>
            <a:r>
              <a:rPr lang="en-US" b="1" dirty="0"/>
              <a:t> </a:t>
            </a:r>
            <a:r>
              <a:rPr lang="en-US" b="1" dirty="0" err="1"/>
              <a:t>innecesario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. </a:t>
            </a:r>
            <a:r>
              <a:rPr lang="en-US" b="1" dirty="0" err="1"/>
              <a:t>Muéstrele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no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así</a:t>
            </a:r>
            <a:r>
              <a:rPr lang="en-US" b="1" dirty="0"/>
              <a:t> </a:t>
            </a:r>
            <a:r>
              <a:rPr lang="en-US" b="1" dirty="0" err="1"/>
              <a:t>explicándole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la </a:t>
            </a:r>
            <a:r>
              <a:rPr lang="en-US" b="1" dirty="0" err="1"/>
              <a:t>multiplicación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clave en </a:t>
            </a:r>
            <a:r>
              <a:rPr lang="en-US" b="1" dirty="0" err="1"/>
              <a:t>todo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se </a:t>
            </a:r>
            <a:r>
              <a:rPr lang="en-US" b="1" dirty="0" err="1"/>
              <a:t>hace</a:t>
            </a:r>
            <a:r>
              <a:rPr lang="en-US" b="1" dirty="0"/>
              <a:t>, </a:t>
            </a:r>
            <a:r>
              <a:rPr lang="en-US" b="1" dirty="0" err="1"/>
              <a:t>ya</a:t>
            </a:r>
            <a:r>
              <a:rPr lang="en-US" b="1" dirty="0"/>
              <a:t> sea al </a:t>
            </a:r>
            <a:r>
              <a:rPr lang="en-US" b="1" dirty="0" err="1"/>
              <a:t>ir</a:t>
            </a:r>
            <a:r>
              <a:rPr lang="en-US" b="1" dirty="0"/>
              <a:t> de </a:t>
            </a:r>
            <a:r>
              <a:rPr lang="en-US" b="1" dirty="0" err="1"/>
              <a:t>compras</a:t>
            </a:r>
            <a:r>
              <a:rPr lang="en-US" b="1" dirty="0"/>
              <a:t> o al </a:t>
            </a:r>
            <a:r>
              <a:rPr lang="en-US" b="1" dirty="0" err="1"/>
              <a:t>trabajar</a:t>
            </a:r>
            <a:r>
              <a:rPr lang="en-US" b="1" dirty="0"/>
              <a:t> en </a:t>
            </a:r>
            <a:r>
              <a:rPr lang="en-US" b="1" dirty="0" err="1"/>
              <a:t>investigaciones</a:t>
            </a:r>
            <a:r>
              <a:rPr lang="en-US" b="1" dirty="0"/>
              <a:t> </a:t>
            </a:r>
            <a:r>
              <a:rPr lang="en-US" b="1" dirty="0" err="1"/>
              <a:t>científicas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3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800">
                <a:solidFill>
                  <a:srgbClr val="FFFFFF"/>
                </a:solidFill>
                <a:latin typeface="+mn-lt"/>
              </a:defRPr>
            </a:lvl4pPr>
            <a:lvl5pPr marL="3175" indent="0">
              <a:buNone/>
              <a:defRPr sz="800" i="1"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9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2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7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61" r:id="rId4"/>
    <p:sldLayoutId id="2147483655" r:id="rId5"/>
    <p:sldLayoutId id="2147483659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8.emf"/><Relationship Id="rId5" Type="http://schemas.openxmlformats.org/officeDocument/2006/relationships/image" Target="../media/image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8.emf"/><Relationship Id="rId5" Type="http://schemas.openxmlformats.org/officeDocument/2006/relationships/image" Target="../media/image3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5" Type="http://schemas.openxmlformats.org/officeDocument/2006/relationships/image" Target="../media/image13.emf"/><Relationship Id="rId6" Type="http://schemas.openxmlformats.org/officeDocument/2006/relationships/image" Target="../media/image14.emf"/><Relationship Id="rId7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8.emf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6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</a:t>
            </a:r>
            <a:r>
              <a:rPr lang="en-US" dirty="0"/>
              <a:t>7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escuela</a:t>
            </a:r>
            <a:r>
              <a:rPr lang="en-US" sz="4400" dirty="0"/>
              <a:t> </a:t>
            </a:r>
            <a:r>
              <a:rPr lang="en-US" sz="4400" dirty="0" err="1"/>
              <a:t>fascinante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610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78396108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6317" y="2867025"/>
            <a:ext cx="3059759" cy="3200469"/>
          </a:xfrm>
        </p:spPr>
        <p:txBody>
          <a:bodyPr/>
          <a:lstStyle/>
          <a:p>
            <a:pPr lvl="1"/>
            <a:r>
              <a:rPr lang="es-MX" dirty="0" smtClean="0"/>
              <a:t>Al niño le </a:t>
            </a:r>
            <a:r>
              <a:rPr lang="es-MX" dirty="0"/>
              <a:t>importa su escuela.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458043" y="930275"/>
            <a:ext cx="3438144" cy="1682496"/>
            <a:chOff x="458043" y="930275"/>
            <a:chExt cx="3438144" cy="1682496"/>
          </a:xfrm>
        </p:grpSpPr>
        <p:pic>
          <p:nvPicPr>
            <p:cNvPr id="9" name="Picture 8" descr="box4.9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043" y="930275"/>
              <a:ext cx="3438144" cy="168249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31139" y="1151186"/>
              <a:ext cx="3265904" cy="126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CONEXIÓN CON LA </a:t>
              </a: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ESCUELA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499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78768183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4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122415727_Edited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27974" y="2867025"/>
            <a:ext cx="2631497" cy="3200469"/>
          </a:xfrm>
        </p:spPr>
        <p:txBody>
          <a:bodyPr/>
          <a:lstStyle/>
          <a:p>
            <a:pPr lvl="1"/>
            <a:r>
              <a:rPr lang="es-MX"/>
              <a:t>El </a:t>
            </a:r>
            <a:r>
              <a:rPr lang="es-MX" smtClean="0"/>
              <a:t>niño lee </a:t>
            </a:r>
            <a:r>
              <a:rPr lang="es-MX" dirty="0"/>
              <a:t>por placer tres horas o más por semana.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281272" y="1292066"/>
            <a:ext cx="2530990" cy="1274064"/>
            <a:chOff x="5025431" y="1292066"/>
            <a:chExt cx="2530990" cy="1274064"/>
          </a:xfrm>
        </p:grpSpPr>
        <p:pic>
          <p:nvPicPr>
            <p:cNvPr id="4" name="Picture 3" descr="box7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5431" y="1292066"/>
              <a:ext cx="2530990" cy="127406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025431" y="1516642"/>
              <a:ext cx="2530990" cy="875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LEER POR PLACER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904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81747364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5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156330388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8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 descr="box7.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2527300"/>
            <a:ext cx="5718048" cy="1798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8150" y="2743013"/>
            <a:ext cx="5715000" cy="121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>
                <a:solidFill>
                  <a:schemeClr val="bg1"/>
                </a:solidFill>
                <a:latin typeface="Arial Black"/>
                <a:cs typeface="Arial Black"/>
              </a:rPr>
              <a:t>COMPROMISO CON EL APRENDIZAJE</a:t>
            </a:r>
          </a:p>
        </p:txBody>
      </p:sp>
    </p:spTree>
    <p:extLst>
      <p:ext uri="{BB962C8B-B14F-4D97-AF65-F5344CB8AC3E}">
        <p14:creationId xmlns:p14="http://schemas.microsoft.com/office/powerpoint/2010/main" val="403934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859577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8319" y="2867025"/>
            <a:ext cx="3672881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es </a:t>
            </a:r>
            <a:r>
              <a:rPr lang="es-MX" dirty="0" smtClean="0"/>
              <a:t>motivado </a:t>
            </a:r>
            <a:r>
              <a:rPr lang="es-MX" dirty="0"/>
              <a:t>para que salga bien en la escuela.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39" y="505743"/>
            <a:ext cx="3355430" cy="525230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159055" y="1203158"/>
            <a:ext cx="4082652" cy="1574303"/>
            <a:chOff x="4159055" y="1553186"/>
            <a:chExt cx="4082652" cy="1224275"/>
          </a:xfrm>
        </p:grpSpPr>
        <p:pic>
          <p:nvPicPr>
            <p:cNvPr id="3" name="Picture 2" descr="box4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9055" y="1553186"/>
              <a:ext cx="4082652" cy="122427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315182" y="1737249"/>
              <a:ext cx="3680074" cy="875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MOTIVACIÓN POR SUS LOGROS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365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153517" y="280766"/>
            <a:ext cx="733443" cy="3955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08522" y="1639224"/>
            <a:ext cx="713207" cy="3045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07017" y="3204886"/>
            <a:ext cx="699977" cy="17849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94211" y="4280356"/>
            <a:ext cx="658331" cy="133996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646400" y="1392441"/>
            <a:ext cx="4030810" cy="4364791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0849" y="608103"/>
            <a:ext cx="8309592" cy="691742"/>
          </a:xfrm>
        </p:spPr>
        <p:txBody>
          <a:bodyPr/>
          <a:lstStyle/>
          <a:p>
            <a:r>
              <a:rPr lang="es-MX" sz="2400" dirty="0"/>
              <a:t>EL SALARIO PROMEDIO DE UN </a:t>
            </a:r>
            <a:r>
              <a:rPr lang="es-MX" sz="2400" dirty="0" smtClean="0"/>
              <a:t/>
            </a:r>
            <a:br>
              <a:rPr lang="es-MX" sz="2400" dirty="0" smtClean="0"/>
            </a:br>
            <a:r>
              <a:rPr lang="es-MX" sz="2400" dirty="0" smtClean="0"/>
              <a:t>TRABAJADOR </a:t>
            </a:r>
            <a:r>
              <a:rPr lang="es-MX" sz="2400" dirty="0"/>
              <a:t>QUE </a:t>
            </a:r>
            <a:r>
              <a:rPr lang="es-MX" sz="2400" dirty="0" smtClean="0"/>
              <a:t>TIENE </a:t>
            </a:r>
            <a:r>
              <a:rPr lang="en-US" sz="2400" dirty="0" smtClean="0">
                <a:solidFill>
                  <a:srgbClr val="5E4D42"/>
                </a:solidFill>
              </a:rPr>
              <a:t>. . . </a:t>
            </a:r>
          </a:p>
          <a:p>
            <a:pPr lvl="1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0850" y="6094947"/>
            <a:ext cx="857843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i="1" dirty="0" smtClean="0"/>
              <a:t>[Extracto: </a:t>
            </a:r>
            <a:r>
              <a:rPr lang="en-US" sz="800" i="1" dirty="0" smtClean="0"/>
              <a:t>Educational </a:t>
            </a:r>
            <a:r>
              <a:rPr lang="en-US" sz="800" i="1" dirty="0"/>
              <a:t>Attainment in the United States: 2009 http://</a:t>
            </a:r>
            <a:r>
              <a:rPr lang="en-US" sz="800" i="1" dirty="0" err="1"/>
              <a:t>www.bls.gov</a:t>
            </a:r>
            <a:r>
              <a:rPr lang="en-US" sz="800" i="1" dirty="0"/>
              <a:t>/</a:t>
            </a:r>
            <a:r>
              <a:rPr lang="en-US" sz="800" i="1" dirty="0" err="1"/>
              <a:t>emp</a:t>
            </a:r>
            <a:r>
              <a:rPr lang="en-US" sz="800" i="1" dirty="0"/>
              <a:t>/</a:t>
            </a:r>
            <a:r>
              <a:rPr lang="en-US" sz="800" i="1" dirty="0" smtClean="0"/>
              <a:t>ep_chart_001.htm</a:t>
            </a:r>
            <a:r>
              <a:rPr lang="es-MX" sz="800" i="1" dirty="0" smtClean="0"/>
              <a:t>]</a:t>
            </a:r>
            <a:endParaRPr lang="en-US" sz="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46909" y="2067372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US" sz="2000" dirty="0" smtClean="0">
                <a:latin typeface="Helvetica"/>
                <a:cs typeface="Helvetica"/>
              </a:rPr>
              <a:t>Un </a:t>
            </a:r>
            <a:r>
              <a:rPr lang="en-US" sz="2000" dirty="0" err="1" smtClean="0">
                <a:latin typeface="Helvetica"/>
                <a:cs typeface="Helvetica"/>
              </a:rPr>
              <a:t>grado</a:t>
            </a:r>
            <a:r>
              <a:rPr lang="en-US" sz="2000" dirty="0" smtClean="0">
                <a:latin typeface="Helvetica"/>
                <a:cs typeface="Helvetica"/>
              </a:rPr>
              <a:t> </a:t>
            </a:r>
            <a:r>
              <a:rPr lang="en-US" sz="2000" dirty="0" err="1" smtClean="0">
                <a:latin typeface="Helvetica"/>
                <a:cs typeface="Helvetica"/>
              </a:rPr>
              <a:t>avanzado</a:t>
            </a:r>
            <a:r>
              <a:rPr lang="en-US" sz="2000" dirty="0" smtClean="0">
                <a:latin typeface="Helvetica"/>
                <a:cs typeface="Helvetica"/>
              </a:rPr>
              <a:t>:</a:t>
            </a:r>
            <a:r>
              <a:rPr lang="en-US" sz="2000" dirty="0">
                <a:latin typeface="Helvetica"/>
                <a:cs typeface="Helvetica"/>
              </a:rPr>
              <a:t>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909" y="2973838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US" sz="2000" dirty="0" err="1">
                <a:latin typeface="Helvetica"/>
                <a:cs typeface="Helvetica"/>
              </a:rPr>
              <a:t>Una</a:t>
            </a:r>
            <a:r>
              <a:rPr lang="en-US" sz="2000" dirty="0">
                <a:latin typeface="Helvetica"/>
                <a:cs typeface="Helvetica"/>
              </a:rPr>
              <a:t> </a:t>
            </a:r>
            <a:r>
              <a:rPr lang="en-US" sz="2000" dirty="0" err="1">
                <a:latin typeface="Helvetica"/>
                <a:cs typeface="Helvetica"/>
              </a:rPr>
              <a:t>licenciatura</a:t>
            </a:r>
            <a:r>
              <a:rPr lang="en-US" sz="2000" dirty="0">
                <a:latin typeface="Helvetica"/>
                <a:cs typeface="Helvetica"/>
              </a:rPr>
              <a:t>: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910" y="3875631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US" sz="2000" dirty="0">
                <a:latin typeface="Helvetica"/>
                <a:cs typeface="Helvetica"/>
              </a:rPr>
              <a:t>Un </a:t>
            </a:r>
            <a:r>
              <a:rPr lang="en-US" sz="2000" dirty="0" err="1">
                <a:latin typeface="Helvetica"/>
                <a:cs typeface="Helvetica"/>
              </a:rPr>
              <a:t>bachillerato</a:t>
            </a:r>
            <a:r>
              <a:rPr lang="en-US" sz="2000" dirty="0">
                <a:latin typeface="Helvetica"/>
                <a:cs typeface="Helvetica"/>
              </a:rPr>
              <a:t>: 	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910" y="4748891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US" sz="2000" dirty="0">
                <a:latin typeface="Helvetica"/>
                <a:cs typeface="Helvetica"/>
              </a:rPr>
              <a:t>Sin </a:t>
            </a:r>
            <a:r>
              <a:rPr lang="en-US" sz="2000" dirty="0" err="1">
                <a:latin typeface="Helvetica"/>
                <a:cs typeface="Helvetica"/>
              </a:rPr>
              <a:t>bachillerato</a:t>
            </a:r>
            <a:r>
              <a:rPr lang="en-US" sz="2000" dirty="0">
                <a:latin typeface="Helvetica"/>
                <a:cs typeface="Helvetica"/>
              </a:rPr>
              <a:t>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7220" y="2067372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70.000</a:t>
            </a:r>
            <a:endParaRPr lang="en-US" sz="2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7220" y="2973838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59.000</a:t>
            </a:r>
            <a:endParaRPr lang="en-US" sz="2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7220" y="3875631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35.000</a:t>
            </a:r>
            <a:endParaRPr lang="en-US" sz="2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47220" y="4748891"/>
            <a:ext cx="313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25.000 </a:t>
            </a:r>
            <a:endParaRPr lang="en-US" sz="2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1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78494332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6317" y="2877881"/>
            <a:ext cx="4241615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participa </a:t>
            </a:r>
            <a:r>
              <a:rPr lang="es-MX" dirty="0"/>
              <a:t>activamente en el aprendizaje.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11172" y="1205794"/>
            <a:ext cx="4365861" cy="1584071"/>
            <a:chOff x="411172" y="1553186"/>
            <a:chExt cx="4365861" cy="1584071"/>
          </a:xfrm>
        </p:grpSpPr>
        <p:pic>
          <p:nvPicPr>
            <p:cNvPr id="11" name="Picture 10" descr="box4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172" y="1553186"/>
              <a:ext cx="4365861" cy="158407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8906" y="1724980"/>
              <a:ext cx="4300717" cy="126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COMPROMISO HACIA </a:t>
              </a: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EL APRENDIZAJE</a:t>
              </a:r>
              <a:endParaRPr lang="en-US" sz="28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92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07882" y="351361"/>
            <a:ext cx="4944068" cy="5300663"/>
          </a:xfrm>
        </p:spPr>
        <p:txBody>
          <a:bodyPr/>
          <a:lstStyle/>
          <a:p>
            <a:r>
              <a:rPr lang="es-MX" dirty="0"/>
              <a:t>1 de cada </a:t>
            </a:r>
            <a:r>
              <a:rPr lang="es-MX" dirty="0" smtClean="0"/>
              <a:t>4 estudiantes es los Estados Unidos ha </a:t>
            </a:r>
            <a:r>
              <a:rPr lang="es-MX" dirty="0"/>
              <a:t>sido </a:t>
            </a:r>
            <a:r>
              <a:rPr lang="es-MX" dirty="0" smtClean="0"/>
              <a:t>víctima </a:t>
            </a:r>
            <a:r>
              <a:rPr lang="es-MX" dirty="0"/>
              <a:t>de </a:t>
            </a:r>
            <a:r>
              <a:rPr lang="es-MX" dirty="0" smtClean="0"/>
              <a:t>un buscapleitos.</a:t>
            </a:r>
            <a:r>
              <a:rPr lang="en-US" dirty="0" smtClean="0"/>
              <a:t> </a:t>
            </a:r>
          </a:p>
          <a:p>
            <a:pPr marL="0" lvl="4">
              <a:spcAft>
                <a:spcPts val="600"/>
              </a:spcAft>
            </a:pPr>
            <a:r>
              <a:rPr lang="en-US" dirty="0"/>
              <a:t> [</a:t>
            </a:r>
            <a:r>
              <a:rPr lang="en-US" dirty="0" err="1"/>
              <a:t>Extracto</a:t>
            </a:r>
            <a:r>
              <a:rPr lang="en-US" dirty="0"/>
              <a:t>: </a:t>
            </a:r>
            <a:r>
              <a:rPr lang="en-US" dirty="0" smtClean="0"/>
              <a:t>http://www.stopbullying.gov/news/media/facts</a:t>
            </a:r>
            <a:r>
              <a:rPr lang="en-US" dirty="0"/>
              <a:t>/#listing</a:t>
            </a:r>
            <a:r>
              <a:rPr lang="en-US" dirty="0" smtClean="0"/>
              <a:t>]</a:t>
            </a: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r>
              <a:rPr lang="es-MX" dirty="0"/>
              <a:t>Más del 13% de los estudiantes de las escuelas públicas tienen alguna clase de discapacidad en el </a:t>
            </a:r>
            <a:r>
              <a:rPr lang="es-MX" dirty="0" smtClean="0"/>
              <a:t>aprendizaje o discapacidad </a:t>
            </a:r>
            <a:r>
              <a:rPr lang="en-US" dirty="0" err="1" smtClean="0"/>
              <a:t>física</a:t>
            </a:r>
            <a:r>
              <a:rPr lang="es-MX" dirty="0" smtClean="0"/>
              <a:t>.</a:t>
            </a:r>
            <a:endParaRPr lang="en-US" dirty="0" smtClean="0"/>
          </a:p>
          <a:p>
            <a:pPr lvl="4"/>
            <a:r>
              <a:rPr lang="en-US" dirty="0"/>
              <a:t>[</a:t>
            </a:r>
            <a:r>
              <a:rPr lang="en-US" dirty="0" err="1"/>
              <a:t>Extracto</a:t>
            </a:r>
            <a:r>
              <a:rPr lang="en-US" dirty="0"/>
              <a:t>: National Center for Education Statistics http://</a:t>
            </a:r>
            <a:r>
              <a:rPr lang="en-US" dirty="0" err="1"/>
              <a:t>nces.ed.gov</a:t>
            </a:r>
            <a:r>
              <a:rPr lang="en-US" dirty="0"/>
              <a:t>/</a:t>
            </a:r>
            <a:r>
              <a:rPr lang="en-US" dirty="0" err="1"/>
              <a:t>fastfacts</a:t>
            </a:r>
            <a:r>
              <a:rPr lang="en-US" dirty="0"/>
              <a:t>/</a:t>
            </a:r>
            <a:r>
              <a:rPr lang="en-US" dirty="0" err="1"/>
              <a:t>display.asp?id</a:t>
            </a:r>
            <a:r>
              <a:rPr lang="en-US" dirty="0"/>
              <a:t>=64]</a:t>
            </a:r>
          </a:p>
          <a:p>
            <a:pPr>
              <a:spcAft>
                <a:spcPts val="600"/>
              </a:spcAft>
            </a:pPr>
            <a:r>
              <a:rPr lang="en-US" dirty="0"/>
              <a:t> </a:t>
            </a:r>
          </a:p>
          <a:p>
            <a:r>
              <a:rPr lang="es-MX" dirty="0"/>
              <a:t>60% de los estudiantes dicen que sería difícil para ellos hablar con un consejero escolar de sus problemas</a:t>
            </a:r>
            <a:r>
              <a:rPr lang="en-US" dirty="0" smtClean="0"/>
              <a:t>.</a:t>
            </a:r>
          </a:p>
          <a:p>
            <a:pPr lvl="4"/>
            <a:r>
              <a:rPr lang="en-US" dirty="0"/>
              <a:t>[</a:t>
            </a:r>
            <a:r>
              <a:rPr lang="en-US" dirty="0" err="1" smtClean="0"/>
              <a:t>Extracto</a:t>
            </a:r>
            <a:r>
              <a:rPr lang="en-US" dirty="0" smtClean="0"/>
              <a:t>: </a:t>
            </a:r>
            <a:r>
              <a:rPr lang="en-US" dirty="0" err="1"/>
              <a:t>KidsHealth</a:t>
            </a:r>
            <a:r>
              <a:rPr lang="en-US" dirty="0"/>
              <a:t> http://</a:t>
            </a:r>
            <a:r>
              <a:rPr lang="en-US" dirty="0" err="1"/>
              <a:t>kidshealth.org</a:t>
            </a:r>
            <a:r>
              <a:rPr lang="en-US" dirty="0"/>
              <a:t>/kid/feeling/school/</a:t>
            </a:r>
            <a:r>
              <a:rPr lang="en-US" dirty="0" err="1"/>
              <a:t>poll_school.html</a:t>
            </a:r>
            <a:r>
              <a:rPr lang="en-US" dirty="0"/>
              <a:t>]</a:t>
            </a:r>
          </a:p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48" y="2445171"/>
            <a:ext cx="3561877" cy="72856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413074"/>
            <a:ext cx="3544415" cy="12871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2" descr="7.5StudentGrou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557" y="624460"/>
            <a:ext cx="2084832" cy="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9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8826" y="2867025"/>
            <a:ext cx="3105603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afirma </a:t>
            </a:r>
            <a:r>
              <a:rPr lang="es-MX" dirty="0"/>
              <a:t>hacer tarea escolar por lo menos durante una hora cada día de clases.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 descr="7.7_CK_clock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3"/>
          <a:stretch/>
        </p:blipFill>
        <p:spPr>
          <a:xfrm>
            <a:off x="0" y="1047260"/>
            <a:ext cx="5702383" cy="484814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62348" y="1747681"/>
            <a:ext cx="1834896" cy="859536"/>
            <a:chOff x="4562348" y="1747681"/>
            <a:chExt cx="1834896" cy="859536"/>
          </a:xfrm>
        </p:grpSpPr>
        <p:pic>
          <p:nvPicPr>
            <p:cNvPr id="2" name="Picture 1" descr="box7.7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348" y="1747681"/>
              <a:ext cx="1834896" cy="85953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562348" y="1944254"/>
              <a:ext cx="1834896" cy="48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TAREA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407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78528967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7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25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ustom 1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5E4D42"/>
      </a:hlink>
      <a:folHlink>
        <a:srgbClr val="48352C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1979</TotalTime>
  <Words>886</Words>
  <Application>Microsoft Macintosh PowerPoint</Application>
  <PresentationFormat>On-screen Show (4:3)</PresentationFormat>
  <Paragraphs>92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Una escuela fascinante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205</cp:revision>
  <cp:lastPrinted>2016-06-17T16:35:32Z</cp:lastPrinted>
  <dcterms:created xsi:type="dcterms:W3CDTF">2011-10-12T15:18:31Z</dcterms:created>
  <dcterms:modified xsi:type="dcterms:W3CDTF">2016-07-25T14:33:12Z</dcterms:modified>
</cp:coreProperties>
</file>