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coPbyk9TJzqpbfBu1Xsm4w==" hashData="tW0ECs0gB1F2zcgyrEuL5ZJFBE4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53" autoAdjust="0"/>
    <p:restoredTop sz="84000" autoAdjust="0"/>
  </p:normalViewPr>
  <p:slideViewPr>
    <p:cSldViewPr snapToGrid="0" snapToObjects="1">
      <p:cViewPr>
        <p:scale>
          <a:sx n="100" d="100"/>
          <a:sy n="100" d="100"/>
        </p:scale>
        <p:origin x="-3192" y="-704"/>
      </p:cViewPr>
      <p:guideLst>
        <p:guide orient="horz" pos="1660"/>
        <p:guide pos="28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1" d="100"/>
        <a:sy n="17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Session 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88EB0-7FC7-7D4C-BFB0-5D4C44D0B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269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B6CA4-3077-A54A-AEC1-365BDC3FF56F}" type="datetimeFigureOut">
              <a:rPr lang="en-US" smtClean="0"/>
              <a:t>7/25/16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E7B6B9-2A83-3C48-8B46-44A2C9502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934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SESIÓN </a:t>
            </a:r>
            <a:r>
              <a:rPr lang="en-US" dirty="0" smtClean="0"/>
              <a:t>8</a:t>
            </a:r>
          </a:p>
          <a:p>
            <a:r>
              <a:rPr lang="en-US" dirty="0" err="1" smtClean="0"/>
              <a:t>Desarrollo</a:t>
            </a:r>
            <a:r>
              <a:rPr lang="en-US" dirty="0" smtClean="0"/>
              <a:t> de </a:t>
            </a:r>
            <a:r>
              <a:rPr lang="en-US" dirty="0" err="1" smtClean="0"/>
              <a:t>carácter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94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cuarto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Honestidad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siempre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dice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difícil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admitir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4735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Responsabilidad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comprende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No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pánico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expectativas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razonables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mismas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4537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sexto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Abstinencia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rehúsa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transigir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moral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integridad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solo un placer temporal.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Comprende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peligros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alcohol,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drogas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consecuencias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sexualmente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resiste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076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Seis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valiosos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son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cruciales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desarrollo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empezar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3847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Raising Highly</a:t>
            </a:r>
            <a:r>
              <a:rPr lang="en-US" baseline="0" dirty="0" smtClean="0"/>
              <a:t> Capable Kids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97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Mencione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gran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carácter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Estimule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miembros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mencionen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famosas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desconocidas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ha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mencionado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nombre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gran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carácter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328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página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49 del Manual del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encontrará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Trudi,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madre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soltera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busca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mentor para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Permita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miembros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leer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silenciosa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780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Trudi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desanimada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hecho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escogido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tenían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algún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defecto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descalificaba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ha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igual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busca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mentor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quizás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decepcionado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alguien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admiraba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gran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momento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compartir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experiencia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Si no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escuche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respuestas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continúe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405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pensado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potencial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mentor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Permita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quizás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padres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nunca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considerado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aspecto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5205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hablaremos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acerca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Valores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positivos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incluyen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rasgos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carácter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mentor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posee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0874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primer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Preocuparse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</a:t>
            </a:r>
            <a:r>
              <a:rPr lang="es-MX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prioridad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no solo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sentirse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agregar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calificación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currículum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comprende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correcto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bienestar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123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Igualdad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justicia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social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quedarse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ocioso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mientras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alrededor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hambrientas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no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lugar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vivir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Su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justicia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impulsa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aquellos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sea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alrededor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5201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tercer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Integridad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código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moral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pesar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circunstancias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No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deja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llevar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convicción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407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Tit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815" y="193"/>
            <a:ext cx="6366867" cy="68576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059618" y="4878964"/>
            <a:ext cx="5084382" cy="1793688"/>
          </a:xfrm>
        </p:spPr>
        <p:txBody>
          <a:bodyPr anchor="t"/>
          <a:lstStyle>
            <a:lvl1pPr algn="l">
              <a:lnSpc>
                <a:spcPts val="5200"/>
              </a:lnSpc>
              <a:defRPr sz="5000" b="1" i="1" cap="none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062418" y="4633206"/>
            <a:ext cx="5084382" cy="3842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93" y="567547"/>
            <a:ext cx="1419164" cy="19233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4703" y="6350779"/>
            <a:ext cx="17633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8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ictur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66036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8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862434"/>
            <a:ext cx="4280041" cy="434579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9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Right Pictur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9562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8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863959" y="862434"/>
            <a:ext cx="4280041" cy="434579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30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Content Green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 sz="2000"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E4D42"/>
                </a:solidFill>
              </a:defRPr>
            </a:lvl1pPr>
          </a:lstStyle>
          <a:p>
            <a:r>
              <a:rPr lang="en-US" dirty="0" smtClean="0"/>
              <a:t> 8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60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Picture Green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E4D42"/>
                </a:solidFill>
              </a:defRPr>
            </a:lvl1pPr>
          </a:lstStyle>
          <a:p>
            <a:r>
              <a:rPr lang="en-US" dirty="0" smtClean="0"/>
              <a:t> 8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5959086" y="1058805"/>
            <a:ext cx="2727713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spcAft>
                <a:spcPts val="600"/>
              </a:spcAft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497279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11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8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55184" y="1058805"/>
            <a:ext cx="3331615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92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Posi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426068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8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68826" y="2867025"/>
            <a:ext cx="3348037" cy="3200469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tx1"/>
                </a:solidFill>
              </a:defRPr>
            </a:lvl1pPr>
            <a:lvl2pPr marL="0" indent="0">
              <a:buNone/>
              <a:defRPr sz="2000">
                <a:solidFill>
                  <a:schemeClr val="tx1"/>
                </a:solidFill>
              </a:defRPr>
            </a:lvl2pPr>
            <a:lvl3pPr marL="227013" indent="-227013">
              <a:defRPr sz="2000">
                <a:solidFill>
                  <a:schemeClr val="tx1"/>
                </a:solidFill>
              </a:defRPr>
            </a:lvl3pPr>
            <a:lvl4pPr marL="574675" indent="-231775">
              <a:tabLst/>
              <a:defRPr sz="1600">
                <a:solidFill>
                  <a:schemeClr val="tx1"/>
                </a:solidFill>
              </a:defRPr>
            </a:lvl4pPr>
            <a:lvl5pPr marL="915988" indent="-228600">
              <a:tabLst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77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Positive Flip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717932" y="0"/>
            <a:ext cx="4426068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8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6317" y="2867025"/>
            <a:ext cx="3348037" cy="3200469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tx1"/>
                </a:solidFill>
              </a:defRPr>
            </a:lvl1pPr>
            <a:lvl2pPr marL="0" indent="0">
              <a:buNone/>
              <a:defRPr sz="2000">
                <a:solidFill>
                  <a:schemeClr val="tx1"/>
                </a:solidFill>
              </a:defRPr>
            </a:lvl2pPr>
            <a:lvl3pPr marL="227013" indent="-227013">
              <a:defRPr sz="2000">
                <a:solidFill>
                  <a:schemeClr val="tx1"/>
                </a:solidFill>
              </a:defRPr>
            </a:lvl3pPr>
            <a:lvl4pPr marL="574675" indent="-231775">
              <a:tabLst/>
              <a:defRPr sz="1600">
                <a:solidFill>
                  <a:schemeClr val="tx1"/>
                </a:solidFill>
              </a:defRPr>
            </a:lvl4pPr>
            <a:lvl5pPr marL="915988" indent="-228600">
              <a:tabLst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667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4703" y="6350779"/>
            <a:ext cx="1763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 smtClean="0"/>
              <a:t> 8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6" r:id="rId3"/>
    <p:sldLayoutId id="2147483660" r:id="rId4"/>
    <p:sldLayoutId id="2147483654" r:id="rId5"/>
    <p:sldLayoutId id="2147483658" r:id="rId6"/>
    <p:sldLayoutId id="2147483662" r:id="rId7"/>
    <p:sldLayoutId id="2147483663" r:id="rId8"/>
    <p:sldLayoutId id="2147483664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500" b="1" i="0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Tx/>
        <a:buNone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800100" indent="-3429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2.emf"/><Relationship Id="rId5" Type="http://schemas.openxmlformats.org/officeDocument/2006/relationships/image" Target="../media/image3.png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12.emf"/><Relationship Id="rId5" Type="http://schemas.openxmlformats.org/officeDocument/2006/relationships/image" Target="../media/image3.png"/><Relationship Id="rId6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12.emf"/><Relationship Id="rId5" Type="http://schemas.openxmlformats.org/officeDocument/2006/relationships/image" Target="../media/image3.png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emf"/><Relationship Id="rId5" Type="http://schemas.openxmlformats.org/officeDocument/2006/relationships/image" Target="../media/image3.pn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2.emf"/><Relationship Id="rId5" Type="http://schemas.openxmlformats.org/officeDocument/2006/relationships/image" Target="../media/image3.png"/><Relationship Id="rId6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Desarrollo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de </a:t>
            </a:r>
            <a:r>
              <a:rPr lang="en-US" dirty="0" err="1"/>
              <a:t>carácter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SESIÓN </a:t>
            </a:r>
            <a:r>
              <a:rPr lang="en-US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8537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78426171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5400000" flipH="1">
            <a:off x="-914998" y="936528"/>
            <a:ext cx="6858000" cy="498494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76317" y="2867025"/>
            <a:ext cx="3818142" cy="3200469"/>
          </a:xfrm>
        </p:spPr>
        <p:txBody>
          <a:bodyPr/>
          <a:lstStyle/>
          <a:p>
            <a:pPr lvl="1"/>
            <a:r>
              <a:rPr lang="es-MX" dirty="0"/>
              <a:t>El </a:t>
            </a:r>
            <a:r>
              <a:rPr lang="es-MX" dirty="0" smtClean="0"/>
              <a:t>niño “</a:t>
            </a:r>
            <a:r>
              <a:rPr lang="es-MX" dirty="0"/>
              <a:t>dice la verdad aún cuando esto no sea fácil.”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8 | Diapositiva </a:t>
            </a:r>
            <a:fld id="{F1901841-6928-EC4E-94D3-C0DFFDB1ED75}" type="slidenum">
              <a:rPr lang="en-US" smtClean="0"/>
              <a:pPr/>
              <a:t>9</a:t>
            </a:fld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476317" y="1758950"/>
            <a:ext cx="3389759" cy="847344"/>
            <a:chOff x="476317" y="1758950"/>
            <a:chExt cx="3389759" cy="847344"/>
          </a:xfrm>
        </p:grpSpPr>
        <p:pic>
          <p:nvPicPr>
            <p:cNvPr id="12" name="Picture 11" descr="box8.8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317" y="1758950"/>
              <a:ext cx="3389759" cy="84734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498795" y="1929971"/>
              <a:ext cx="3309426" cy="543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3200" dirty="0">
                  <a:solidFill>
                    <a:schemeClr val="bg1"/>
                  </a:solidFill>
                  <a:latin typeface="Arial Black"/>
                  <a:cs typeface="Arial Black"/>
                </a:rPr>
                <a:t>HONESTIDAD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470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78376911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269288" cy="68580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16200000">
            <a:off x="3222528" y="936528"/>
            <a:ext cx="6858000" cy="498494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68826" y="2867025"/>
            <a:ext cx="3990974" cy="3200469"/>
          </a:xfrm>
        </p:spPr>
        <p:txBody>
          <a:bodyPr/>
          <a:lstStyle/>
          <a:p>
            <a:pPr lvl="1"/>
            <a:r>
              <a:rPr lang="es-MX" dirty="0"/>
              <a:t>El </a:t>
            </a:r>
            <a:r>
              <a:rPr lang="es-MX" dirty="0" smtClean="0"/>
              <a:t>niño acepta </a:t>
            </a:r>
            <a:r>
              <a:rPr lang="es-MX" dirty="0"/>
              <a:t>y toma responsabilidad por su persona.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8 | Diapositiva </a:t>
            </a:r>
            <a:fld id="{F1901841-6928-EC4E-94D3-C0DFFDB1ED75}" type="slidenum">
              <a:rPr lang="en-US" smtClean="0"/>
              <a:pPr/>
              <a:t>10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568826" y="1797050"/>
            <a:ext cx="4169664" cy="847344"/>
            <a:chOff x="4568826" y="1797050"/>
            <a:chExt cx="4169664" cy="847344"/>
          </a:xfrm>
        </p:grpSpPr>
        <p:pic>
          <p:nvPicPr>
            <p:cNvPr id="3" name="Picture 2" descr="box8.10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8826" y="1797050"/>
              <a:ext cx="4169664" cy="84734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4568826" y="1997399"/>
              <a:ext cx="4169664" cy="487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800" dirty="0">
                  <a:solidFill>
                    <a:schemeClr val="bg1"/>
                  </a:solidFill>
                  <a:latin typeface="Arial Black"/>
                  <a:cs typeface="Arial Black"/>
                </a:rPr>
                <a:t>RESPONSABILIDAD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979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111954654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5400000" flipH="1">
            <a:off x="-914998" y="936528"/>
            <a:ext cx="6858000" cy="498494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76317" y="2867025"/>
            <a:ext cx="3580815" cy="3200469"/>
          </a:xfrm>
        </p:spPr>
        <p:txBody>
          <a:bodyPr/>
          <a:lstStyle/>
          <a:p>
            <a:pPr lvl="1"/>
            <a:r>
              <a:rPr lang="es-MX" dirty="0"/>
              <a:t>El hijo comprende que es importante controlar sus propias emociones y su comportamiento y comprende la importancia de los hábitos y decisiones sanas.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8 | Diapositiva </a:t>
            </a:r>
            <a:fld id="{F1901841-6928-EC4E-94D3-C0DFFDB1ED75}" type="slidenum">
              <a:rPr lang="en-US" smtClean="0"/>
              <a:pPr/>
              <a:t>11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215900" y="1770188"/>
            <a:ext cx="4648199" cy="847344"/>
            <a:chOff x="476317" y="1758950"/>
            <a:chExt cx="3793451" cy="847344"/>
          </a:xfrm>
        </p:grpSpPr>
        <p:pic>
          <p:nvPicPr>
            <p:cNvPr id="12" name="Picture 11" descr="box8.8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317" y="1758950"/>
              <a:ext cx="3793451" cy="847344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507411" y="1940780"/>
              <a:ext cx="3667082" cy="487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8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AUTORREGULACI</a:t>
              </a:r>
              <a:r>
                <a:rPr lang="en-US" sz="28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Ó</a:t>
              </a:r>
              <a:r>
                <a:rPr lang="en-US" sz="28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N</a:t>
              </a:r>
              <a:endParaRPr lang="en-US" sz="28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178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12_values_rankings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7"/>
          <a:stretch/>
        </p:blipFill>
        <p:spPr>
          <a:xfrm>
            <a:off x="-1" y="113733"/>
            <a:ext cx="5454639" cy="668753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1100" y="1058805"/>
            <a:ext cx="4047061" cy="4873397"/>
          </a:xfrm>
        </p:spPr>
        <p:txBody>
          <a:bodyPr/>
          <a:lstStyle/>
          <a:p>
            <a:r>
              <a:rPr lang="es-MX" dirty="0" smtClean="0"/>
              <a:t>INTERÉS POR </a:t>
            </a:r>
            <a:r>
              <a:rPr lang="es-MX" dirty="0"/>
              <a:t>LOS DEMÁS</a:t>
            </a:r>
            <a:endParaRPr lang="en-US" dirty="0" smtClean="0"/>
          </a:p>
          <a:p>
            <a:r>
              <a:rPr lang="en-US" dirty="0"/>
              <a:t>IGUALDAD Y JUSTICIA </a:t>
            </a:r>
            <a:r>
              <a:rPr lang="en-US" dirty="0" smtClean="0"/>
              <a:t>SOCIAL</a:t>
            </a:r>
          </a:p>
          <a:p>
            <a:r>
              <a:rPr lang="en-US" dirty="0" smtClean="0"/>
              <a:t>INTEGRIDAD</a:t>
            </a:r>
          </a:p>
          <a:p>
            <a:r>
              <a:rPr lang="en-US" dirty="0" smtClean="0"/>
              <a:t>HONESTIDAD</a:t>
            </a:r>
          </a:p>
          <a:p>
            <a:r>
              <a:rPr lang="en-US" dirty="0"/>
              <a:t>RESPONSABILIDAD</a:t>
            </a:r>
            <a:endParaRPr lang="en-US" dirty="0" smtClean="0"/>
          </a:p>
          <a:p>
            <a:r>
              <a:rPr lang="en-US" smtClean="0"/>
              <a:t>AUTORREGULACI</a:t>
            </a:r>
            <a:r>
              <a:rPr lang="en-US" smtClean="0"/>
              <a:t>Ó</a:t>
            </a:r>
            <a:r>
              <a:rPr lang="en-US" smtClean="0"/>
              <a:t>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8 | Diapositiva </a:t>
            </a:r>
            <a:fld id="{F1901841-6928-EC4E-94D3-C0DFFDB1ED7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35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629" y="5980078"/>
            <a:ext cx="1023635" cy="338937"/>
          </a:xfrm>
          <a:prstGeom prst="rect">
            <a:avLst/>
          </a:prstGeom>
        </p:spPr>
      </p:pic>
      <p:sp>
        <p:nvSpPr>
          <p:cNvPr id="5" name="Subtitle 1"/>
          <p:cNvSpPr txBox="1">
            <a:spLocks/>
          </p:cNvSpPr>
          <p:nvPr/>
        </p:nvSpPr>
        <p:spPr>
          <a:xfrm>
            <a:off x="4062417" y="1936714"/>
            <a:ext cx="4739451" cy="38497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2400" b="1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1" dirty="0" err="1"/>
              <a:t>Hijos</a:t>
            </a:r>
            <a:r>
              <a:rPr lang="en-US" sz="1000" b="0" i="1" dirty="0"/>
              <a:t> </a:t>
            </a:r>
            <a:r>
              <a:rPr lang="en-US" sz="1000" b="0" i="1" dirty="0" err="1"/>
              <a:t>altamente</a:t>
            </a:r>
            <a:r>
              <a:rPr lang="en-US" sz="1000" b="0" i="1" dirty="0"/>
              <a:t> </a:t>
            </a:r>
            <a:r>
              <a:rPr lang="en-US" sz="1000" b="0" i="1" dirty="0" err="1"/>
              <a:t>capaces</a:t>
            </a:r>
            <a:endParaRPr lang="en-US" sz="1000" b="0" i="1" dirty="0"/>
          </a:p>
          <a:p>
            <a:endParaRPr lang="en-US" sz="1000" b="0" dirty="0"/>
          </a:p>
          <a:p>
            <a:r>
              <a:rPr lang="en-US" sz="1000" b="0" dirty="0"/>
              <a:t>© 2013, 2016 </a:t>
            </a:r>
            <a:r>
              <a:rPr lang="en-US" sz="1000" b="0" dirty="0" err="1"/>
              <a:t>RezilientKidz</a:t>
            </a:r>
            <a:endParaRPr lang="en-US" sz="1000" b="0" dirty="0"/>
          </a:p>
          <a:p>
            <a:endParaRPr lang="en-US" sz="1000" b="0" dirty="0"/>
          </a:p>
          <a:p>
            <a:r>
              <a:rPr lang="en-US" sz="1000" b="0" dirty="0" err="1"/>
              <a:t>RezilientKidz</a:t>
            </a:r>
            <a:r>
              <a:rPr lang="en-US" sz="1000" b="0" dirty="0"/>
              <a:t>, los logos </a:t>
            </a:r>
            <a:r>
              <a:rPr lang="en-US" sz="1000" b="0" dirty="0" err="1"/>
              <a:t>que</a:t>
            </a:r>
            <a:r>
              <a:rPr lang="en-US" sz="1000" b="0" dirty="0"/>
              <a:t> le </a:t>
            </a:r>
            <a:r>
              <a:rPr lang="en-US" sz="1000" b="0" dirty="0" err="1"/>
              <a:t>acompañan</a:t>
            </a:r>
            <a:r>
              <a:rPr lang="en-US" sz="1000" b="0" dirty="0"/>
              <a:t> y el </a:t>
            </a:r>
            <a:r>
              <a:rPr lang="en-US" sz="1000" b="0" dirty="0" err="1"/>
              <a:t>diseño</a:t>
            </a:r>
            <a:r>
              <a:rPr lang="en-US" sz="1000" b="0" dirty="0"/>
              <a:t> de </a:t>
            </a:r>
            <a:r>
              <a:rPr lang="en-US" sz="1000" b="0" dirty="0" err="1"/>
              <a:t>RezilientKidz</a:t>
            </a:r>
            <a:r>
              <a:rPr lang="en-US" sz="1000" b="0" dirty="0"/>
              <a:t>. </a:t>
            </a:r>
            <a:br>
              <a:rPr lang="en-US" sz="1000" b="0" dirty="0"/>
            </a:br>
            <a:r>
              <a:rPr lang="en-US" sz="1000" b="0" dirty="0"/>
              <a:t>8675 Explorer Dr., Colorado Springs CO 80920.</a:t>
            </a:r>
          </a:p>
          <a:p>
            <a:endParaRPr lang="en-US" sz="1000" b="0" dirty="0"/>
          </a:p>
          <a:p>
            <a:r>
              <a:rPr lang="en-US" sz="1000" b="0" dirty="0" err="1"/>
              <a:t>Ninguna</a:t>
            </a:r>
            <a:r>
              <a:rPr lang="en-US" sz="1000" b="0" dirty="0"/>
              <a:t> parte de </a:t>
            </a:r>
            <a:r>
              <a:rPr lang="en-US" sz="1000" b="0" dirty="0" err="1"/>
              <a:t>este</a:t>
            </a:r>
            <a:r>
              <a:rPr lang="en-US" sz="1000" b="0" dirty="0"/>
              <a:t> material </a:t>
            </a:r>
            <a:r>
              <a:rPr lang="en-US" sz="1000" b="0" dirty="0" err="1"/>
              <a:t>puede</a:t>
            </a:r>
            <a:r>
              <a:rPr lang="en-US" sz="1000" b="0" dirty="0"/>
              <a:t> </a:t>
            </a:r>
            <a:r>
              <a:rPr lang="en-US" sz="1000" b="0" dirty="0" err="1"/>
              <a:t>ser</a:t>
            </a:r>
            <a:r>
              <a:rPr lang="en-US" sz="1000" b="0" dirty="0"/>
              <a:t> </a:t>
            </a:r>
            <a:r>
              <a:rPr lang="en-US" sz="1000" b="0" dirty="0" err="1"/>
              <a:t>reproducida</a:t>
            </a:r>
            <a:r>
              <a:rPr lang="en-US" sz="1000" b="0" dirty="0"/>
              <a:t>, </a:t>
            </a:r>
            <a:r>
              <a:rPr lang="en-US" sz="1000" b="0" dirty="0" err="1"/>
              <a:t>almacenada</a:t>
            </a:r>
            <a:r>
              <a:rPr lang="en-US" sz="1000" b="0" dirty="0"/>
              <a:t> en </a:t>
            </a:r>
            <a:r>
              <a:rPr lang="en-US" sz="1000" b="0" dirty="0" err="1"/>
              <a:t>algún</a:t>
            </a:r>
            <a:r>
              <a:rPr lang="en-US" sz="1000" b="0" dirty="0"/>
              <a:t> </a:t>
            </a:r>
            <a:r>
              <a:rPr lang="en-US" sz="1000" b="0" dirty="0" err="1"/>
              <a:t>sistema</a:t>
            </a:r>
            <a:r>
              <a:rPr lang="en-US" sz="1000" b="0" dirty="0"/>
              <a:t> digital o </a:t>
            </a:r>
            <a:r>
              <a:rPr lang="en-US" sz="1000" b="0" dirty="0" err="1"/>
              <a:t>transmitida</a:t>
            </a:r>
            <a:r>
              <a:rPr lang="en-US" sz="1000" b="0" dirty="0"/>
              <a:t> de </a:t>
            </a:r>
            <a:r>
              <a:rPr lang="en-US" sz="1000" b="0" dirty="0" err="1"/>
              <a:t>ninguna</a:t>
            </a:r>
            <a:r>
              <a:rPr lang="en-US" sz="1000" b="0" dirty="0"/>
              <a:t> forma o </a:t>
            </a:r>
            <a:r>
              <a:rPr lang="en-US" sz="1000" b="0" dirty="0" err="1"/>
              <a:t>por</a:t>
            </a:r>
            <a:r>
              <a:rPr lang="en-US" sz="1000" b="0" dirty="0"/>
              <a:t> </a:t>
            </a:r>
            <a:r>
              <a:rPr lang="en-US" sz="1000" b="0" dirty="0" err="1"/>
              <a:t>ningún</a:t>
            </a:r>
            <a:r>
              <a:rPr lang="en-US" sz="1000" b="0" dirty="0"/>
              <a:t> </a:t>
            </a:r>
            <a:r>
              <a:rPr lang="en-US" sz="1000" b="0" dirty="0" err="1"/>
              <a:t>medio</a:t>
            </a:r>
            <a:r>
              <a:rPr lang="en-US" sz="1000" b="0" dirty="0"/>
              <a:t>, </a:t>
            </a:r>
            <a:r>
              <a:rPr lang="en-US" sz="1000" b="0" dirty="0" err="1"/>
              <a:t>ya</a:t>
            </a:r>
            <a:r>
              <a:rPr lang="en-US" sz="1000" b="0" dirty="0"/>
              <a:t> sea </a:t>
            </a:r>
            <a:r>
              <a:rPr lang="en-US" sz="1000" b="0" dirty="0" err="1"/>
              <a:t>electrónico</a:t>
            </a:r>
            <a:r>
              <a:rPr lang="en-US" sz="1000" b="0" dirty="0"/>
              <a:t>, </a:t>
            </a:r>
            <a:r>
              <a:rPr lang="en-US" sz="1000" b="0" dirty="0" err="1"/>
              <a:t>mecánico</a:t>
            </a:r>
            <a:r>
              <a:rPr lang="en-US" sz="1000" b="0" dirty="0"/>
              <a:t>, </a:t>
            </a:r>
            <a:r>
              <a:rPr lang="en-US" sz="1000" b="0" dirty="0" err="1"/>
              <a:t>fotocopiado</a:t>
            </a:r>
            <a:r>
              <a:rPr lang="en-US" sz="1000" b="0" dirty="0"/>
              <a:t>, </a:t>
            </a:r>
            <a:r>
              <a:rPr lang="en-US" sz="1000" b="0" dirty="0" err="1"/>
              <a:t>grabado</a:t>
            </a:r>
            <a:r>
              <a:rPr lang="en-US" sz="1000" b="0" dirty="0"/>
              <a:t>, etc. sin el </a:t>
            </a:r>
            <a:r>
              <a:rPr lang="en-US" sz="1000" b="0" dirty="0" err="1"/>
              <a:t>permiso</a:t>
            </a:r>
            <a:r>
              <a:rPr lang="en-US" sz="1000" b="0" dirty="0"/>
              <a:t> </a:t>
            </a:r>
            <a:r>
              <a:rPr lang="en-US" sz="1000" b="0" dirty="0" err="1"/>
              <a:t>previo</a:t>
            </a:r>
            <a:r>
              <a:rPr lang="en-US" sz="1000" b="0" dirty="0"/>
              <a:t> de la editorial.</a:t>
            </a:r>
          </a:p>
          <a:p>
            <a:endParaRPr lang="en-US" sz="1000" b="0" dirty="0"/>
          </a:p>
          <a:p>
            <a:r>
              <a:rPr lang="en-US" sz="1000" b="0" dirty="0" err="1"/>
              <a:t>Autor</a:t>
            </a:r>
            <a:r>
              <a:rPr lang="en-US" sz="1000" b="0" dirty="0"/>
              <a:t>: Randy Southern</a:t>
            </a:r>
          </a:p>
          <a:p>
            <a:r>
              <a:rPr lang="en-US" sz="1000" b="0" dirty="0" err="1"/>
              <a:t>Diseño</a:t>
            </a:r>
            <a:r>
              <a:rPr lang="en-US" sz="1000" b="0" dirty="0"/>
              <a:t> de interior y </a:t>
            </a:r>
            <a:r>
              <a:rPr lang="en-US" sz="1000" b="0" dirty="0" err="1"/>
              <a:t>portada</a:t>
            </a:r>
            <a:r>
              <a:rPr lang="en-US" sz="1000" b="0" dirty="0"/>
              <a:t>: Do More Good | CSK</a:t>
            </a:r>
          </a:p>
          <a:p>
            <a:r>
              <a:rPr lang="en-US" sz="1000" b="0" dirty="0" err="1"/>
              <a:t>Ilustraciones</a:t>
            </a:r>
            <a:r>
              <a:rPr lang="en-US" sz="1000" b="0" dirty="0"/>
              <a:t> </a:t>
            </a:r>
            <a:r>
              <a:rPr lang="en-US" sz="1000" b="0" dirty="0" err="1"/>
              <a:t>originales</a:t>
            </a:r>
            <a:r>
              <a:rPr lang="en-US" sz="1000" b="0" dirty="0"/>
              <a:t>: Jeremy Grant</a:t>
            </a:r>
          </a:p>
          <a:p>
            <a:endParaRPr lang="en-US" sz="1000" b="0" dirty="0"/>
          </a:p>
          <a:p>
            <a:r>
              <a:rPr lang="en-US" sz="1000" b="0" dirty="0"/>
              <a:t>Las </a:t>
            </a:r>
            <a:r>
              <a:rPr lang="en-US" sz="1000" b="0" dirty="0" err="1"/>
              <a:t>siguientes</a:t>
            </a:r>
            <a:r>
              <a:rPr lang="en-US" sz="1000" b="0" dirty="0"/>
              <a:t> son </a:t>
            </a:r>
            <a:r>
              <a:rPr lang="en-US" sz="1000" b="0" dirty="0" err="1"/>
              <a:t>marcas</a:t>
            </a:r>
            <a:r>
              <a:rPr lang="en-US" sz="1000" b="0" dirty="0"/>
              <a:t> </a:t>
            </a:r>
            <a:r>
              <a:rPr lang="en-US" sz="1000" b="0" dirty="0" err="1"/>
              <a:t>registradas</a:t>
            </a:r>
            <a:r>
              <a:rPr lang="en-US" sz="1000" b="0" dirty="0"/>
              <a:t> del Search Institute:</a:t>
            </a:r>
          </a:p>
          <a:p>
            <a:r>
              <a:rPr lang="en-US" sz="1000" b="0" dirty="0"/>
              <a:t>• Search Institute</a:t>
            </a:r>
            <a:r>
              <a:rPr lang="en-US" sz="1000" b="0" baseline="30000" dirty="0"/>
              <a:t>®</a:t>
            </a:r>
          </a:p>
          <a:p>
            <a:r>
              <a:rPr lang="en-US" sz="1000" b="0" dirty="0"/>
              <a:t>• Developmental Assets</a:t>
            </a:r>
            <a:r>
              <a:rPr lang="en-US" sz="1000" b="0" baseline="30000" dirty="0"/>
              <a:t>®</a:t>
            </a:r>
          </a:p>
          <a:p>
            <a:endParaRPr lang="en-US" sz="1000" b="0" dirty="0"/>
          </a:p>
          <a:p>
            <a:r>
              <a:rPr lang="en-US" sz="1000" b="0" dirty="0" err="1"/>
              <a:t>Impreso</a:t>
            </a:r>
            <a:r>
              <a:rPr lang="en-US" sz="1000" b="0" dirty="0"/>
              <a:t> en los </a:t>
            </a:r>
            <a:r>
              <a:rPr lang="en-US" sz="1000" b="0" dirty="0" err="1"/>
              <a:t>Estados</a:t>
            </a:r>
            <a:r>
              <a:rPr lang="en-US" sz="1000" b="0" dirty="0"/>
              <a:t> </a:t>
            </a:r>
            <a:r>
              <a:rPr lang="en-US" sz="1000" b="0" dirty="0" err="1"/>
              <a:t>Unidos</a:t>
            </a:r>
            <a:r>
              <a:rPr lang="en-US" sz="1000" b="0" dirty="0"/>
              <a:t> de </a:t>
            </a:r>
            <a:r>
              <a:rPr lang="en-US" sz="1000" b="0" dirty="0" err="1"/>
              <a:t>América</a:t>
            </a:r>
            <a:r>
              <a:rPr lang="en-US" sz="1000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486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.1_heroes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5705" y="194429"/>
            <a:ext cx="6202887" cy="597824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8 | Diapositiva </a:t>
            </a:r>
            <a:fld id="{F1901841-6928-EC4E-94D3-C0DFFDB1ED7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52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8 | Diapositiva </a:t>
            </a:r>
            <a:fld id="{F1901841-6928-EC4E-94D3-C0DFFDB1ED7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2" name="Picture 1" descr="8.2Slide-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596" y="484773"/>
            <a:ext cx="6062472" cy="536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3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pic>
        <p:nvPicPr>
          <p:cNvPr id="4" name="Picture 3" descr="8.3_women_police_line-2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096" y="511759"/>
            <a:ext cx="7573024" cy="552747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 8 | </a:t>
            </a:r>
            <a:r>
              <a:rPr lang="en-US" dirty="0" err="1" smtClean="0">
                <a:solidFill>
                  <a:srgbClr val="FFFFFF"/>
                </a:solidFill>
              </a:rPr>
              <a:t>Diapositiva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fld id="{F1901841-6928-EC4E-94D3-C0DFFDB1ED75}" type="slidenum">
              <a:rPr lang="en-US" smtClean="0">
                <a:solidFill>
                  <a:srgbClr val="FFFFFF"/>
                </a:solidFill>
              </a:rPr>
              <a:pPr/>
              <a:t>3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31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84591582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8 | Diapositiva </a:t>
            </a:r>
            <a:fld id="{F1901841-6928-EC4E-94D3-C0DFFDB1ED7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53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8 | Diapositiva </a:t>
            </a:r>
            <a:fld id="{F1901841-6928-EC4E-94D3-C0DFFDB1ED7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Picture 4" descr="box8.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2635018"/>
            <a:ext cx="6303264" cy="11704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19515" y="2852503"/>
            <a:ext cx="6292272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4000" dirty="0">
                <a:solidFill>
                  <a:schemeClr val="bg1"/>
                </a:solidFill>
                <a:latin typeface="Arial Black"/>
                <a:cs typeface="Arial Black"/>
              </a:rPr>
              <a:t>VALORES POSITIVOS</a:t>
            </a:r>
          </a:p>
        </p:txBody>
      </p:sp>
    </p:spTree>
    <p:extLst>
      <p:ext uri="{BB962C8B-B14F-4D97-AF65-F5344CB8AC3E}">
        <p14:creationId xmlns:p14="http://schemas.microsoft.com/office/powerpoint/2010/main" val="286928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115984243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16200000">
            <a:off x="3222528" y="936528"/>
            <a:ext cx="6858000" cy="498494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68827" y="2867025"/>
            <a:ext cx="3197748" cy="3200469"/>
          </a:xfrm>
        </p:spPr>
        <p:txBody>
          <a:bodyPr/>
          <a:lstStyle/>
          <a:p>
            <a:pPr lvl="1"/>
            <a:r>
              <a:rPr lang="es-MX" dirty="0"/>
              <a:t>El </a:t>
            </a:r>
            <a:r>
              <a:rPr lang="es-MX" dirty="0" smtClean="0"/>
              <a:t>niño valora </a:t>
            </a:r>
            <a:r>
              <a:rPr lang="es-MX" dirty="0"/>
              <a:t>ayudar a los demás.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8 | Diapositiva </a:t>
            </a:r>
            <a:fld id="{F1901841-6928-EC4E-94D3-C0DFFDB1ED75}" type="slidenum">
              <a:rPr lang="en-US" smtClean="0"/>
              <a:pPr/>
              <a:t>6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482262" y="1253476"/>
            <a:ext cx="4365745" cy="1387458"/>
            <a:chOff x="4482262" y="1084906"/>
            <a:chExt cx="4365745" cy="1387458"/>
          </a:xfrm>
        </p:grpSpPr>
        <p:pic>
          <p:nvPicPr>
            <p:cNvPr id="3" name="Picture 2" descr="box4.8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2262" y="1084906"/>
              <a:ext cx="4365745" cy="1387458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4568827" y="1269446"/>
              <a:ext cx="4152321" cy="9869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32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INTERÉS POR </a:t>
              </a:r>
              <a:r>
                <a:rPr lang="en-US" sz="3200" dirty="0">
                  <a:solidFill>
                    <a:schemeClr val="bg1"/>
                  </a:solidFill>
                  <a:latin typeface="Arial Black"/>
                  <a:cs typeface="Arial Black"/>
                </a:rPr>
                <a:t>LOS DEMÁS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187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86537247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5400000" flipH="1">
            <a:off x="-914998" y="936528"/>
            <a:ext cx="6858000" cy="498494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6229" y="2867025"/>
            <a:ext cx="3035481" cy="3200469"/>
          </a:xfrm>
        </p:spPr>
        <p:txBody>
          <a:bodyPr/>
          <a:lstStyle/>
          <a:p>
            <a:pPr lvl="1"/>
            <a:r>
              <a:rPr lang="es-MX" dirty="0"/>
              <a:t>Para </a:t>
            </a:r>
            <a:r>
              <a:rPr lang="es-MX" dirty="0" smtClean="0"/>
              <a:t>el niño tiene </a:t>
            </a:r>
            <a:r>
              <a:rPr lang="es-MX" dirty="0"/>
              <a:t>mucho valor el promover la igualdad y el reducir el hambre y la pobreza.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8 | Diapositiva </a:t>
            </a:r>
            <a:fld id="{F1901841-6928-EC4E-94D3-C0DFFDB1ED75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504498" y="1043364"/>
            <a:ext cx="3097212" cy="1625600"/>
            <a:chOff x="3124329" y="1009650"/>
            <a:chExt cx="2742216" cy="1625600"/>
          </a:xfrm>
        </p:grpSpPr>
        <p:pic>
          <p:nvPicPr>
            <p:cNvPr id="3" name="Picture 2" descr="box6.11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4329" y="1009650"/>
              <a:ext cx="2742216" cy="16256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3246714" y="1205791"/>
              <a:ext cx="2451253" cy="12629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800" dirty="0">
                  <a:solidFill>
                    <a:schemeClr val="bg1"/>
                  </a:solidFill>
                  <a:latin typeface="Arial Black"/>
                  <a:cs typeface="Arial Black"/>
                </a:rPr>
                <a:t>IGUALDAD Y JUSTICIA SOCIAL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218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68827" y="2867025"/>
            <a:ext cx="2959100" cy="3200469"/>
          </a:xfrm>
        </p:spPr>
        <p:txBody>
          <a:bodyPr/>
          <a:lstStyle/>
          <a:p>
            <a:pPr lvl="1"/>
            <a:r>
              <a:rPr lang="es-MX" dirty="0"/>
              <a:t>El </a:t>
            </a:r>
            <a:r>
              <a:rPr lang="es-MX" dirty="0" smtClean="0"/>
              <a:t>niño actúa </a:t>
            </a:r>
            <a:r>
              <a:rPr lang="es-MX" dirty="0"/>
              <a:t>con convicción y defiende sus creencias.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8 | Diapositiva </a:t>
            </a:r>
            <a:fld id="{F1901841-6928-EC4E-94D3-C0DFFDB1ED7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3" name="Picture 2" descr="8.8_kids_sign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92" y="175556"/>
            <a:ext cx="4331962" cy="6145887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531553" y="1787906"/>
            <a:ext cx="3178120" cy="847344"/>
            <a:chOff x="4531553" y="1787906"/>
            <a:chExt cx="3178120" cy="847344"/>
          </a:xfrm>
        </p:grpSpPr>
        <p:pic>
          <p:nvPicPr>
            <p:cNvPr id="6" name="Picture 5" descr="box8.8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1553" y="1787906"/>
              <a:ext cx="3178120" cy="84734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4568827" y="1965169"/>
              <a:ext cx="3095893" cy="543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3200" dirty="0">
                  <a:solidFill>
                    <a:schemeClr val="bg1"/>
                  </a:solidFill>
                  <a:latin typeface="Arial Black"/>
                  <a:cs typeface="Arial Black"/>
                </a:rPr>
                <a:t>INTEGRIDAD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672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Template">
  <a:themeElements>
    <a:clrScheme name="Capable Kids">
      <a:dk1>
        <a:srgbClr val="5E4D42"/>
      </a:dk1>
      <a:lt1>
        <a:sysClr val="window" lastClr="FFFFFF"/>
      </a:lt1>
      <a:dk2>
        <a:srgbClr val="48352C"/>
      </a:dk2>
      <a:lt2>
        <a:srgbClr val="DDD3AF"/>
      </a:lt2>
      <a:accent1>
        <a:srgbClr val="F69240"/>
      </a:accent1>
      <a:accent2>
        <a:srgbClr val="A2AD00"/>
      </a:accent2>
      <a:accent3>
        <a:srgbClr val="008B95"/>
      </a:accent3>
      <a:accent4>
        <a:srgbClr val="D5C833"/>
      </a:accent4>
      <a:accent5>
        <a:srgbClr val="5E4D42"/>
      </a:accent5>
      <a:accent6>
        <a:srgbClr val="DDD3AF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PowerPointTemplate.potx</Template>
  <TotalTime>1783</TotalTime>
  <Words>729</Words>
  <Application>Microsoft Macintosh PowerPoint</Application>
  <PresentationFormat>On-screen Show (4:3)</PresentationFormat>
  <Paragraphs>79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PowerPointTemplate</vt:lpstr>
      <vt:lpstr>Desarrollo  de carácter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CSK Strategic Marketing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Carrie Svoboda</dc:creator>
  <cp:lastModifiedBy>Mike Harrigan</cp:lastModifiedBy>
  <cp:revision>192</cp:revision>
  <cp:lastPrinted>2013-05-06T16:10:45Z</cp:lastPrinted>
  <dcterms:created xsi:type="dcterms:W3CDTF">2011-10-12T15:18:31Z</dcterms:created>
  <dcterms:modified xsi:type="dcterms:W3CDTF">2016-07-25T14:29:06Z</dcterms:modified>
</cp:coreProperties>
</file>