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/+c3lhwjBW+WOP05rnEqnw==" hashData="a/lTk4rLNiX9iPDmE4HlsceyoYI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53" autoAdjust="0"/>
    <p:restoredTop sz="57436" autoAdjust="0"/>
  </p:normalViewPr>
  <p:slideViewPr>
    <p:cSldViewPr snapToGrid="0" snapToObjects="1">
      <p:cViewPr varScale="1">
        <p:scale>
          <a:sx n="86" d="100"/>
          <a:sy n="86" d="100"/>
        </p:scale>
        <p:origin x="-3600" y="-112"/>
      </p:cViewPr>
      <p:guideLst>
        <p:guide orient="horz" pos="1612"/>
        <p:guide pos="28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1" d="100"/>
        <a:sy n="17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Session 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88EB0-7FC7-7D4C-BFB0-5D4C44D0B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269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B6CA4-3077-A54A-AEC1-365BDC3FF56F}" type="datetimeFigureOut">
              <a:rPr lang="en-US" smtClean="0"/>
              <a:t>7/11/16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7B6B9-2A83-3C48-8B46-44A2C9502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934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SESIÓN </a:t>
            </a:r>
            <a:r>
              <a:rPr lang="en-US" dirty="0" smtClean="0"/>
              <a:t> 9</a:t>
            </a:r>
          </a:p>
          <a:p>
            <a:r>
              <a:rPr lang="en-US" dirty="0" err="1" smtClean="0"/>
              <a:t>Mejor</a:t>
            </a:r>
            <a:r>
              <a:rPr lang="en-US" dirty="0" smtClean="0"/>
              <a:t> que</a:t>
            </a:r>
            <a:r>
              <a:rPr lang="en-US" baseline="0" dirty="0" smtClean="0"/>
              <a:t> </a:t>
            </a:r>
            <a:r>
              <a:rPr lang="en-US" dirty="0" smtClean="0"/>
              <a:t>las </a:t>
            </a:r>
            <a:r>
              <a:rPr lang="en-US" dirty="0" err="1" smtClean="0"/>
              <a:t>redes</a:t>
            </a:r>
            <a:r>
              <a:rPr lang="en-US" dirty="0" smtClean="0"/>
              <a:t> </a:t>
            </a:r>
            <a:r>
              <a:rPr lang="en-US" dirty="0" err="1" smtClean="0"/>
              <a:t>sociales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2382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cuarto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</a:t>
            </a:r>
            <a:r>
              <a:rPr lang="en-US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resistencia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palabras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saber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“no”.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08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resistir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negativa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contemporáneos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correctas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situaciones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potencialmente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peligrosas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solamente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estará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servirá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situaciones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991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Solución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pacífica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conflictos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Saber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reducir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fricción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698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resolver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conflicto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aptitud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redituará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dividendos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Después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enemigo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3413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Raising Highly</a:t>
            </a:r>
            <a:r>
              <a:rPr lang="en-US" baseline="0" dirty="0" smtClean="0"/>
              <a:t> Capable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9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Jeremy y Angela son padres de Brianna,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años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página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55 del Manual del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Solicite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voluntario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lea el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relato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voz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alta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Jeremy y Angela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preocupan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destrezas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necesario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señale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chicos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sobresalen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mientras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esconde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interacciones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Los amigos y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intentan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animarlos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diciéndoles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son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extrovertidas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son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introvertidas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Pero no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solo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asunto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personalidad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Jeremy y Angela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Brianna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relacionarse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demás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42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¿Ha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tenido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preocupación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Si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mayoría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padres.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cultura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natural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extraordinarias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muy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beneficiosas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 largo de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persona.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hoy.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séptima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categoría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Capacidad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404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primer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Capacidad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Planificación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anticipada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aquel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opciones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gratificación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instantánea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comenzar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moldear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forma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circunstancias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controlen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338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plan,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acordes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fácil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no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ciertas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opciones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perspectiva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palabras,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entiende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opciones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afectarán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0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Capacidad</a:t>
            </a:r>
            <a:r>
              <a:rPr lang="en-US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interpersonal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interactuar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cálida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beneficiosa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6404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capacidad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interpersonal 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tendrá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amigos.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sobresaldrá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contemporáneos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ambientes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claves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colegio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entrevista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595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Capacidad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cultural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quiere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interactuar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provechosa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personas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culturas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razas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orígenes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étnicos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49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encoge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Vivimos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verdaderamente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aldea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global.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Aquel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conocimiento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culturas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personas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países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tendrá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ventaja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valiosa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970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Titl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815" y="193"/>
            <a:ext cx="6366866" cy="685761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62418" y="4633206"/>
            <a:ext cx="5084382" cy="3842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3" y="567546"/>
            <a:ext cx="1419164" cy="192334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059618" y="4878964"/>
            <a:ext cx="5084382" cy="1793688"/>
          </a:xfrm>
        </p:spPr>
        <p:txBody>
          <a:bodyPr anchor="t"/>
          <a:lstStyle>
            <a:lvl1pPr algn="l">
              <a:lnSpc>
                <a:spcPts val="5200"/>
              </a:lnSpc>
              <a:defRPr sz="5000" b="1" i="1" cap="none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53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9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5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9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862434"/>
            <a:ext cx="4280041" cy="434579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6036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29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Right Pictur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9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9562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863959" y="862434"/>
            <a:ext cx="4280041" cy="434579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30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Content Teal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 sz="2000"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 9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39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Picture Teal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 9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97279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959086" y="1058805"/>
            <a:ext cx="2727713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spcAft>
                <a:spcPts val="600"/>
              </a:spcAft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53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9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55184" y="1058805"/>
            <a:ext cx="3331615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2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Posi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426068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9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8826" y="2867025"/>
            <a:ext cx="3348037" cy="3200469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tx1"/>
                </a:solidFill>
              </a:defRPr>
            </a:lvl1pPr>
            <a:lvl2pPr marL="0" indent="0">
              <a:buNone/>
              <a:defRPr sz="2000">
                <a:solidFill>
                  <a:schemeClr val="tx1"/>
                </a:solidFill>
              </a:defRPr>
            </a:lvl2pPr>
            <a:lvl3pPr marL="227013" indent="-227013">
              <a:defRPr sz="2000">
                <a:solidFill>
                  <a:schemeClr val="tx1"/>
                </a:solidFill>
              </a:defRPr>
            </a:lvl3pPr>
            <a:lvl4pPr marL="574675" indent="-231775">
              <a:tabLst/>
              <a:defRPr sz="1600">
                <a:solidFill>
                  <a:schemeClr val="tx1"/>
                </a:solidFill>
              </a:defRPr>
            </a:lvl4pPr>
            <a:lvl5pPr marL="915988" indent="-228600">
              <a:tabLst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92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Positive Flip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717932" y="0"/>
            <a:ext cx="4426068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9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317" y="2867025"/>
            <a:ext cx="3348037" cy="3200469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tx1"/>
                </a:solidFill>
              </a:defRPr>
            </a:lvl1pPr>
            <a:lvl2pPr marL="0" indent="0">
              <a:buNone/>
              <a:defRPr sz="2000">
                <a:solidFill>
                  <a:schemeClr val="tx1"/>
                </a:solidFill>
              </a:defRPr>
            </a:lvl2pPr>
            <a:lvl3pPr marL="227013" indent="-227013">
              <a:defRPr sz="2000">
                <a:solidFill>
                  <a:schemeClr val="tx1"/>
                </a:solidFill>
              </a:defRPr>
            </a:lvl3pPr>
            <a:lvl4pPr marL="574675" indent="-231775">
              <a:tabLst/>
              <a:defRPr sz="1600">
                <a:solidFill>
                  <a:schemeClr val="tx1"/>
                </a:solidFill>
              </a:defRPr>
            </a:lvl4pPr>
            <a:lvl5pPr marL="915988" indent="-228600">
              <a:tabLst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91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4703" y="6350779"/>
            <a:ext cx="1763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 9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7" r:id="rId3"/>
    <p:sldLayoutId id="2147483661" r:id="rId4"/>
    <p:sldLayoutId id="2147483655" r:id="rId5"/>
    <p:sldLayoutId id="2147483659" r:id="rId6"/>
    <p:sldLayoutId id="2147483662" r:id="rId7"/>
    <p:sldLayoutId id="2147483663" r:id="rId8"/>
    <p:sldLayoutId id="214748366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500" b="1" i="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800100" indent="-3429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microsoft.com/office/2007/relationships/hdphoto" Target="../media/hdphoto1.wdp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emf"/><Relationship Id="rId5" Type="http://schemas.openxmlformats.org/officeDocument/2006/relationships/image" Target="../media/image3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2.emf"/><Relationship Id="rId5" Type="http://schemas.openxmlformats.org/officeDocument/2006/relationships/image" Target="../media/image3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SESIÓN </a:t>
            </a:r>
            <a:r>
              <a:rPr lang="en-US" dirty="0"/>
              <a:t> 9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Mejor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redes</a:t>
            </a:r>
            <a:r>
              <a:rPr lang="en-US" dirty="0"/>
              <a:t> </a:t>
            </a:r>
            <a:r>
              <a:rPr lang="en-US" dirty="0" err="1"/>
              <a:t>sociales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69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MX" dirty="0"/>
              <a:t>El </a:t>
            </a:r>
            <a:r>
              <a:rPr lang="es-MX" dirty="0"/>
              <a:t>niño puede </a:t>
            </a:r>
            <a:r>
              <a:rPr lang="es-MX" dirty="0"/>
              <a:t>resistir la presión negativa de los compañeros así como las situaciones peligrosas.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9 | Diapositiva </a:t>
            </a:r>
            <a:fld id="{F1901841-6928-EC4E-94D3-C0DFFDB1ED7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2" name="Picture 1" descr="9.9_yes_n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228" y="464537"/>
            <a:ext cx="4394643" cy="555876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306226" y="1301750"/>
            <a:ext cx="3692726" cy="1261872"/>
            <a:chOff x="306226" y="1301750"/>
            <a:chExt cx="3692726" cy="1261872"/>
          </a:xfrm>
        </p:grpSpPr>
        <p:pic>
          <p:nvPicPr>
            <p:cNvPr id="6" name="Picture 5" descr="box9.9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226" y="1301750"/>
              <a:ext cx="3692726" cy="1261872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71723" y="1519075"/>
              <a:ext cx="3537157" cy="896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3200" dirty="0">
                  <a:solidFill>
                    <a:schemeClr val="bg1"/>
                  </a:solidFill>
                  <a:latin typeface="Arial Black"/>
                  <a:cs typeface="Arial Black"/>
                </a:rPr>
                <a:t>HABILIDAD DE RESISTENCIA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376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89468866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9 | Diapositiva </a:t>
            </a:r>
            <a:fld id="{F1901841-6928-EC4E-94D3-C0DFFDB1ED7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49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68826" y="2867025"/>
            <a:ext cx="3665561" cy="3200469"/>
          </a:xfrm>
        </p:spPr>
        <p:txBody>
          <a:bodyPr/>
          <a:lstStyle/>
          <a:p>
            <a:pPr lvl="1"/>
            <a:r>
              <a:rPr lang="es-MX"/>
              <a:t>El </a:t>
            </a:r>
            <a:r>
              <a:rPr lang="es-MX" smtClean="0"/>
              <a:t>niño busca </a:t>
            </a:r>
            <a:r>
              <a:rPr lang="es-MX" dirty="0"/>
              <a:t>resolver los conflictos sin violencia.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9 | Diapositiva </a:t>
            </a:r>
            <a:fld id="{F1901841-6928-EC4E-94D3-C0DFFDB1ED7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2" name="Picture 1" descr="9.11_conflict_resolution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0"/>
          <a:stretch/>
        </p:blipFill>
        <p:spPr>
          <a:xfrm>
            <a:off x="20" y="1371471"/>
            <a:ext cx="5448498" cy="443498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440278" y="946150"/>
            <a:ext cx="3503586" cy="1615440"/>
            <a:chOff x="4440278" y="946150"/>
            <a:chExt cx="3503586" cy="1615440"/>
          </a:xfrm>
        </p:grpSpPr>
        <p:pic>
          <p:nvPicPr>
            <p:cNvPr id="3" name="Picture 2" descr="box9.11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0278" y="946150"/>
              <a:ext cx="3503586" cy="161544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559046" y="1119060"/>
              <a:ext cx="3258725" cy="1290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3200" dirty="0">
                  <a:solidFill>
                    <a:schemeClr val="bg1"/>
                  </a:solidFill>
                  <a:latin typeface="Arial Black"/>
                  <a:cs typeface="Arial Black"/>
                </a:rPr>
                <a:t>SOLUCIÓN PACIFICA DE CONFLICTOS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97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151556246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9 | Diapositiva </a:t>
            </a:r>
            <a:fld id="{F1901841-6928-EC4E-94D3-C0DFFDB1ED7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68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629" y="5980078"/>
            <a:ext cx="1023635" cy="338937"/>
          </a:xfrm>
          <a:prstGeom prst="rect">
            <a:avLst/>
          </a:prstGeom>
        </p:spPr>
      </p:pic>
      <p:sp>
        <p:nvSpPr>
          <p:cNvPr id="5" name="Subtitle 1"/>
          <p:cNvSpPr txBox="1">
            <a:spLocks/>
          </p:cNvSpPr>
          <p:nvPr/>
        </p:nvSpPr>
        <p:spPr>
          <a:xfrm>
            <a:off x="4062417" y="1936714"/>
            <a:ext cx="4739451" cy="38497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400" b="1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1" dirty="0" err="1"/>
              <a:t>Hijos</a:t>
            </a:r>
            <a:r>
              <a:rPr lang="en-US" sz="1000" b="0" i="1" dirty="0"/>
              <a:t> </a:t>
            </a:r>
            <a:r>
              <a:rPr lang="en-US" sz="1000" b="0" i="1" dirty="0" err="1"/>
              <a:t>altamente</a:t>
            </a:r>
            <a:r>
              <a:rPr lang="en-US" sz="1000" b="0" i="1" dirty="0"/>
              <a:t> </a:t>
            </a:r>
            <a:r>
              <a:rPr lang="en-US" sz="1000" b="0" i="1" dirty="0" err="1"/>
              <a:t>capaces</a:t>
            </a:r>
            <a:endParaRPr lang="en-US" sz="1000" b="0" i="1" dirty="0"/>
          </a:p>
          <a:p>
            <a:endParaRPr lang="en-US" sz="1000" b="0" dirty="0"/>
          </a:p>
          <a:p>
            <a:r>
              <a:rPr lang="en-US" sz="1000" b="0" dirty="0"/>
              <a:t>© 2013, 2016 </a:t>
            </a:r>
            <a:r>
              <a:rPr lang="en-US" sz="1000" b="0" dirty="0" err="1"/>
              <a:t>RezilientKidz</a:t>
            </a:r>
            <a:endParaRPr lang="en-US" sz="1000" b="0" dirty="0"/>
          </a:p>
          <a:p>
            <a:endParaRPr lang="en-US" sz="1000" b="0" dirty="0"/>
          </a:p>
          <a:p>
            <a:r>
              <a:rPr lang="en-US" sz="1000" b="0" dirty="0" err="1"/>
              <a:t>RezilientKidz</a:t>
            </a:r>
            <a:r>
              <a:rPr lang="en-US" sz="1000" b="0" dirty="0"/>
              <a:t>, los logos </a:t>
            </a:r>
            <a:r>
              <a:rPr lang="en-US" sz="1000" b="0" dirty="0" err="1"/>
              <a:t>que</a:t>
            </a:r>
            <a:r>
              <a:rPr lang="en-US" sz="1000" b="0" dirty="0"/>
              <a:t> le </a:t>
            </a:r>
            <a:r>
              <a:rPr lang="en-US" sz="1000" b="0" dirty="0" err="1"/>
              <a:t>acompañan</a:t>
            </a:r>
            <a:r>
              <a:rPr lang="en-US" sz="1000" b="0" dirty="0"/>
              <a:t> y el </a:t>
            </a:r>
            <a:r>
              <a:rPr lang="en-US" sz="1000" b="0" dirty="0" err="1"/>
              <a:t>diseño</a:t>
            </a:r>
            <a:r>
              <a:rPr lang="en-US" sz="1000" b="0" dirty="0"/>
              <a:t> de </a:t>
            </a:r>
            <a:r>
              <a:rPr lang="en-US" sz="1000" b="0" dirty="0" err="1"/>
              <a:t>RezilientKidz</a:t>
            </a:r>
            <a:r>
              <a:rPr lang="en-US" sz="1000" b="0" dirty="0"/>
              <a:t>. </a:t>
            </a:r>
            <a:br>
              <a:rPr lang="en-US" sz="1000" b="0" dirty="0"/>
            </a:br>
            <a:r>
              <a:rPr lang="en-US" sz="1000" b="0" dirty="0"/>
              <a:t>8675 Explorer Dr., Colorado Springs CO 80920.</a:t>
            </a:r>
          </a:p>
          <a:p>
            <a:endParaRPr lang="en-US" sz="1000" b="0" dirty="0"/>
          </a:p>
          <a:p>
            <a:r>
              <a:rPr lang="en-US" sz="1000" b="0" dirty="0" err="1"/>
              <a:t>Ninguna</a:t>
            </a:r>
            <a:r>
              <a:rPr lang="en-US" sz="1000" b="0" dirty="0"/>
              <a:t> parte de </a:t>
            </a:r>
            <a:r>
              <a:rPr lang="en-US" sz="1000" b="0" dirty="0" err="1"/>
              <a:t>este</a:t>
            </a:r>
            <a:r>
              <a:rPr lang="en-US" sz="1000" b="0" dirty="0"/>
              <a:t> material </a:t>
            </a:r>
            <a:r>
              <a:rPr lang="en-US" sz="1000" b="0" dirty="0" err="1"/>
              <a:t>puede</a:t>
            </a:r>
            <a:r>
              <a:rPr lang="en-US" sz="1000" b="0" dirty="0"/>
              <a:t> </a:t>
            </a:r>
            <a:r>
              <a:rPr lang="en-US" sz="1000" b="0" dirty="0" err="1"/>
              <a:t>ser</a:t>
            </a:r>
            <a:r>
              <a:rPr lang="en-US" sz="1000" b="0" dirty="0"/>
              <a:t> </a:t>
            </a:r>
            <a:r>
              <a:rPr lang="en-US" sz="1000" b="0" dirty="0" err="1"/>
              <a:t>reproducida</a:t>
            </a:r>
            <a:r>
              <a:rPr lang="en-US" sz="1000" b="0" dirty="0"/>
              <a:t>, </a:t>
            </a:r>
            <a:r>
              <a:rPr lang="en-US" sz="1000" b="0" dirty="0" err="1"/>
              <a:t>almacenada</a:t>
            </a:r>
            <a:r>
              <a:rPr lang="en-US" sz="1000" b="0" dirty="0"/>
              <a:t> en </a:t>
            </a:r>
            <a:r>
              <a:rPr lang="en-US" sz="1000" b="0" dirty="0" err="1"/>
              <a:t>algún</a:t>
            </a:r>
            <a:r>
              <a:rPr lang="en-US" sz="1000" b="0" dirty="0"/>
              <a:t> </a:t>
            </a:r>
            <a:r>
              <a:rPr lang="en-US" sz="1000" b="0" dirty="0" err="1"/>
              <a:t>sistema</a:t>
            </a:r>
            <a:r>
              <a:rPr lang="en-US" sz="1000" b="0" dirty="0"/>
              <a:t> digital o </a:t>
            </a:r>
            <a:r>
              <a:rPr lang="en-US" sz="1000" b="0" dirty="0" err="1"/>
              <a:t>transmitida</a:t>
            </a:r>
            <a:r>
              <a:rPr lang="en-US" sz="1000" b="0" dirty="0"/>
              <a:t> de </a:t>
            </a:r>
            <a:r>
              <a:rPr lang="en-US" sz="1000" b="0" dirty="0" err="1"/>
              <a:t>ninguna</a:t>
            </a:r>
            <a:r>
              <a:rPr lang="en-US" sz="1000" b="0" dirty="0"/>
              <a:t> forma o </a:t>
            </a:r>
            <a:r>
              <a:rPr lang="en-US" sz="1000" b="0" dirty="0" err="1"/>
              <a:t>por</a:t>
            </a:r>
            <a:r>
              <a:rPr lang="en-US" sz="1000" b="0" dirty="0"/>
              <a:t> </a:t>
            </a:r>
            <a:r>
              <a:rPr lang="en-US" sz="1000" b="0" dirty="0" err="1"/>
              <a:t>ningún</a:t>
            </a:r>
            <a:r>
              <a:rPr lang="en-US" sz="1000" b="0" dirty="0"/>
              <a:t> </a:t>
            </a:r>
            <a:r>
              <a:rPr lang="en-US" sz="1000" b="0" dirty="0" err="1"/>
              <a:t>medio</a:t>
            </a:r>
            <a:r>
              <a:rPr lang="en-US" sz="1000" b="0" dirty="0"/>
              <a:t>, </a:t>
            </a:r>
            <a:r>
              <a:rPr lang="en-US" sz="1000" b="0" dirty="0" err="1"/>
              <a:t>ya</a:t>
            </a:r>
            <a:r>
              <a:rPr lang="en-US" sz="1000" b="0" dirty="0"/>
              <a:t> sea </a:t>
            </a:r>
            <a:r>
              <a:rPr lang="en-US" sz="1000" b="0" dirty="0" err="1"/>
              <a:t>electrónico</a:t>
            </a:r>
            <a:r>
              <a:rPr lang="en-US" sz="1000" b="0" dirty="0"/>
              <a:t>, </a:t>
            </a:r>
            <a:r>
              <a:rPr lang="en-US" sz="1000" b="0" dirty="0" err="1"/>
              <a:t>mecánico</a:t>
            </a:r>
            <a:r>
              <a:rPr lang="en-US" sz="1000" b="0" dirty="0"/>
              <a:t>, </a:t>
            </a:r>
            <a:r>
              <a:rPr lang="en-US" sz="1000" b="0" dirty="0" err="1"/>
              <a:t>fotocopiado</a:t>
            </a:r>
            <a:r>
              <a:rPr lang="en-US" sz="1000" b="0" dirty="0"/>
              <a:t>, </a:t>
            </a:r>
            <a:r>
              <a:rPr lang="en-US" sz="1000" b="0" dirty="0" err="1"/>
              <a:t>grabado</a:t>
            </a:r>
            <a:r>
              <a:rPr lang="en-US" sz="1000" b="0" dirty="0"/>
              <a:t>, etc. sin el </a:t>
            </a:r>
            <a:r>
              <a:rPr lang="en-US" sz="1000" b="0" dirty="0" err="1"/>
              <a:t>permiso</a:t>
            </a:r>
            <a:r>
              <a:rPr lang="en-US" sz="1000" b="0" dirty="0"/>
              <a:t> </a:t>
            </a:r>
            <a:r>
              <a:rPr lang="en-US" sz="1000" b="0" dirty="0" err="1"/>
              <a:t>previo</a:t>
            </a:r>
            <a:r>
              <a:rPr lang="en-US" sz="1000" b="0" dirty="0"/>
              <a:t> de la editorial.</a:t>
            </a:r>
          </a:p>
          <a:p>
            <a:endParaRPr lang="en-US" sz="1000" b="0" dirty="0"/>
          </a:p>
          <a:p>
            <a:r>
              <a:rPr lang="en-US" sz="1000" b="0" dirty="0" err="1"/>
              <a:t>Autor</a:t>
            </a:r>
            <a:r>
              <a:rPr lang="en-US" sz="1000" b="0" dirty="0"/>
              <a:t>: Randy Southern</a:t>
            </a:r>
          </a:p>
          <a:p>
            <a:r>
              <a:rPr lang="en-US" sz="1000" b="0" dirty="0" err="1"/>
              <a:t>Diseño</a:t>
            </a:r>
            <a:r>
              <a:rPr lang="en-US" sz="1000" b="0" dirty="0"/>
              <a:t> de interior y </a:t>
            </a:r>
            <a:r>
              <a:rPr lang="en-US" sz="1000" b="0" dirty="0" err="1"/>
              <a:t>portada</a:t>
            </a:r>
            <a:r>
              <a:rPr lang="en-US" sz="1000" b="0" dirty="0"/>
              <a:t>: Do More Good | CSK</a:t>
            </a:r>
          </a:p>
          <a:p>
            <a:r>
              <a:rPr lang="en-US" sz="1000" b="0" dirty="0" err="1"/>
              <a:t>Ilustraciones</a:t>
            </a:r>
            <a:r>
              <a:rPr lang="en-US" sz="1000" b="0" dirty="0"/>
              <a:t> </a:t>
            </a:r>
            <a:r>
              <a:rPr lang="en-US" sz="1000" b="0" dirty="0" err="1"/>
              <a:t>originales</a:t>
            </a:r>
            <a:r>
              <a:rPr lang="en-US" sz="1000" b="0" dirty="0"/>
              <a:t>: Jeremy Grant</a:t>
            </a:r>
          </a:p>
          <a:p>
            <a:endParaRPr lang="en-US" sz="1000" b="0" dirty="0"/>
          </a:p>
          <a:p>
            <a:r>
              <a:rPr lang="en-US" sz="1000" b="0" dirty="0"/>
              <a:t>Las </a:t>
            </a:r>
            <a:r>
              <a:rPr lang="en-US" sz="1000" b="0" dirty="0" err="1"/>
              <a:t>siguientes</a:t>
            </a:r>
            <a:r>
              <a:rPr lang="en-US" sz="1000" b="0" dirty="0"/>
              <a:t> son </a:t>
            </a:r>
            <a:r>
              <a:rPr lang="en-US" sz="1000" b="0" dirty="0" err="1"/>
              <a:t>marcas</a:t>
            </a:r>
            <a:r>
              <a:rPr lang="en-US" sz="1000" b="0" dirty="0"/>
              <a:t> </a:t>
            </a:r>
            <a:r>
              <a:rPr lang="en-US" sz="1000" b="0" dirty="0" err="1"/>
              <a:t>registradas</a:t>
            </a:r>
            <a:r>
              <a:rPr lang="en-US" sz="1000" b="0" dirty="0"/>
              <a:t> del Search Institute:</a:t>
            </a:r>
          </a:p>
          <a:p>
            <a:r>
              <a:rPr lang="en-US" sz="1000" b="0" dirty="0"/>
              <a:t>• Search Institute</a:t>
            </a:r>
            <a:r>
              <a:rPr lang="en-US" sz="1000" b="0" baseline="30000" dirty="0"/>
              <a:t>®</a:t>
            </a:r>
          </a:p>
          <a:p>
            <a:r>
              <a:rPr lang="en-US" sz="1000" b="0" dirty="0"/>
              <a:t>• Developmental Assets</a:t>
            </a:r>
            <a:r>
              <a:rPr lang="en-US" sz="1000" b="0" baseline="30000" dirty="0"/>
              <a:t>®</a:t>
            </a:r>
          </a:p>
          <a:p>
            <a:endParaRPr lang="en-US" sz="1000" b="0" dirty="0"/>
          </a:p>
          <a:p>
            <a:r>
              <a:rPr lang="en-US" sz="1000" b="0" dirty="0" err="1"/>
              <a:t>Impreso</a:t>
            </a:r>
            <a:r>
              <a:rPr lang="en-US" sz="1000" b="0" dirty="0"/>
              <a:t> en los </a:t>
            </a:r>
            <a:r>
              <a:rPr lang="en-US" sz="1000" b="0" dirty="0" err="1"/>
              <a:t>Estados</a:t>
            </a:r>
            <a:r>
              <a:rPr lang="en-US" sz="1000" b="0" dirty="0"/>
              <a:t> </a:t>
            </a:r>
            <a:r>
              <a:rPr lang="en-US" sz="1000" b="0" dirty="0" err="1"/>
              <a:t>Unidos</a:t>
            </a:r>
            <a:r>
              <a:rPr lang="en-US" sz="1000" b="0" dirty="0"/>
              <a:t> de </a:t>
            </a:r>
            <a:r>
              <a:rPr lang="en-US" sz="1000" b="0" dirty="0" err="1"/>
              <a:t>América</a:t>
            </a:r>
            <a:r>
              <a:rPr lang="en-US" sz="1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814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106586087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9 | Diapositiva </a:t>
            </a:r>
            <a:fld id="{F1901841-6928-EC4E-94D3-C0DFFDB1ED7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96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9 | Diapositiva </a:t>
            </a:r>
            <a:fld id="{F1901841-6928-EC4E-94D3-C0DFFDB1ED75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371135" y="2535474"/>
            <a:ext cx="6292272" cy="1127760"/>
            <a:chOff x="1371135" y="2535474"/>
            <a:chExt cx="6292272" cy="1127760"/>
          </a:xfrm>
        </p:grpSpPr>
        <p:pic>
          <p:nvPicPr>
            <p:cNvPr id="5" name="Picture 4" descr="box9.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8189" y="2535474"/>
              <a:ext cx="6023429" cy="112776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371135" y="2714930"/>
              <a:ext cx="6292272" cy="656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4000" dirty="0">
                  <a:solidFill>
                    <a:schemeClr val="bg1"/>
                  </a:solidFill>
                  <a:latin typeface="Arial Black"/>
                  <a:cs typeface="Arial Black"/>
                </a:rPr>
                <a:t>CAPACIDAD SOCIAL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064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8"/>
          <a:stretch/>
        </p:blipFill>
        <p:spPr>
          <a:xfrm>
            <a:off x="-1" y="1936588"/>
            <a:ext cx="7591335" cy="4196023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31875" y="2867025"/>
            <a:ext cx="3906430" cy="3200469"/>
          </a:xfrm>
        </p:spPr>
        <p:txBody>
          <a:bodyPr/>
          <a:lstStyle/>
          <a:p>
            <a:pPr lvl="1"/>
            <a:r>
              <a:rPr lang="es-MX" dirty="0"/>
              <a:t>El </a:t>
            </a:r>
            <a:r>
              <a:rPr lang="es-MX" dirty="0" smtClean="0"/>
              <a:t>ni</a:t>
            </a:r>
            <a:r>
              <a:rPr lang="es-MX" dirty="0" smtClean="0"/>
              <a:t>ño </a:t>
            </a:r>
            <a:r>
              <a:rPr lang="es-MX" dirty="0" smtClean="0"/>
              <a:t>sabe </a:t>
            </a:r>
            <a:r>
              <a:rPr lang="es-MX" dirty="0"/>
              <a:t>cómo planear y hacer elecciones.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9 | Diapositiva </a:t>
            </a:r>
            <a:fld id="{F1901841-6928-EC4E-94D3-C0DFFDB1ED75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4427474" y="858520"/>
            <a:ext cx="4343682" cy="1706880"/>
            <a:chOff x="4440429" y="858520"/>
            <a:chExt cx="3924444" cy="1706880"/>
          </a:xfrm>
        </p:grpSpPr>
        <p:pic>
          <p:nvPicPr>
            <p:cNvPr id="5" name="Picture 4" descr="box9.3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714" y="858520"/>
              <a:ext cx="3639312" cy="170688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440429" y="1095733"/>
              <a:ext cx="3924444" cy="1290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3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PLANIFICACIÓN </a:t>
              </a:r>
              <a:br>
                <a:rPr lang="en-US" sz="3200" dirty="0" smtClean="0">
                  <a:solidFill>
                    <a:schemeClr val="bg1"/>
                  </a:solidFill>
                  <a:latin typeface="Arial Black"/>
                  <a:cs typeface="Arial Black"/>
                </a:rPr>
              </a:br>
              <a:r>
                <a:rPr lang="en-US" sz="3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Y </a:t>
              </a:r>
              <a:r>
                <a:rPr lang="en-US" sz="3200" dirty="0">
                  <a:solidFill>
                    <a:schemeClr val="bg1"/>
                  </a:solidFill>
                  <a:latin typeface="Arial Black"/>
                  <a:cs typeface="Arial Black"/>
                </a:rPr>
                <a:t>TOMA DE DECISIONES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638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9 | Diapositiva </a:t>
            </a:r>
            <a:fld id="{F1901841-6928-EC4E-94D3-C0DFFDB1ED7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" name="Picture 3" descr="9.4_to_do_lis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860" y="407953"/>
            <a:ext cx="4617630" cy="574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08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146999925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6317" y="2867025"/>
            <a:ext cx="3968438" cy="3200469"/>
          </a:xfrm>
        </p:spPr>
        <p:txBody>
          <a:bodyPr/>
          <a:lstStyle/>
          <a:p>
            <a:pPr lvl="1"/>
            <a:r>
              <a:rPr lang="es-MX" dirty="0"/>
              <a:t>El </a:t>
            </a:r>
            <a:r>
              <a:rPr lang="es-MX" dirty="0"/>
              <a:t>niño tiene </a:t>
            </a:r>
            <a:r>
              <a:rPr lang="es-MX" dirty="0"/>
              <a:t>empatía, es sensible y hábil para hacer amistades.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9 | Diapositiva </a:t>
            </a:r>
            <a:fld id="{F1901841-6928-EC4E-94D3-C0DFFDB1ED75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45104" y="1327148"/>
            <a:ext cx="4272828" cy="1237488"/>
            <a:chOff x="445104" y="1327148"/>
            <a:chExt cx="4272828" cy="1237488"/>
          </a:xfrm>
        </p:grpSpPr>
        <p:pic>
          <p:nvPicPr>
            <p:cNvPr id="2" name="Picture 1" descr="box9.5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104" y="1327148"/>
              <a:ext cx="4272828" cy="1237488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92186" y="1526047"/>
              <a:ext cx="4131595" cy="896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3200" dirty="0">
                  <a:solidFill>
                    <a:schemeClr val="bg1"/>
                  </a:solidFill>
                  <a:latin typeface="Arial Black"/>
                  <a:cs typeface="Arial Black"/>
                </a:rPr>
                <a:t>CAPACIDAD INTERPERSONAL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545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134039064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9 | Diapositiva </a:t>
            </a:r>
            <a:fld id="{F1901841-6928-EC4E-94D3-C0DFFDB1ED7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63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118716649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16200000">
            <a:off x="3222515" y="936527"/>
            <a:ext cx="6858000" cy="4984944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68826" y="2867025"/>
            <a:ext cx="3978484" cy="3200469"/>
          </a:xfrm>
        </p:spPr>
        <p:txBody>
          <a:bodyPr/>
          <a:lstStyle/>
          <a:p>
            <a:pPr lvl="1"/>
            <a:r>
              <a:rPr lang="es-MX" dirty="0"/>
              <a:t>El </a:t>
            </a:r>
            <a:r>
              <a:rPr lang="es-MX" dirty="0"/>
              <a:t>niño tiene </a:t>
            </a:r>
            <a:r>
              <a:rPr lang="es-MX" dirty="0"/>
              <a:t>conocimiento de y sabe convivir con gente de diferente marco cultural, racial 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o </a:t>
            </a:r>
            <a:r>
              <a:rPr lang="es-MX" dirty="0"/>
              <a:t>étnico.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9 | Diapositiva </a:t>
            </a:r>
            <a:fld id="{F1901841-6928-EC4E-94D3-C0DFFDB1ED75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4433046" y="1769478"/>
            <a:ext cx="4519562" cy="798576"/>
            <a:chOff x="4433046" y="1769478"/>
            <a:chExt cx="4519562" cy="798576"/>
          </a:xfrm>
        </p:grpSpPr>
        <p:pic>
          <p:nvPicPr>
            <p:cNvPr id="6" name="Picture 5" descr="box9.7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3046" y="1769478"/>
              <a:ext cx="4519562" cy="798576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453089" y="1987508"/>
              <a:ext cx="4449285" cy="425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600" dirty="0">
                  <a:solidFill>
                    <a:schemeClr val="bg1"/>
                  </a:solidFill>
                  <a:latin typeface="Arial Black"/>
                  <a:cs typeface="Arial Black"/>
                </a:rPr>
                <a:t>CAPACIDAD CULTURAL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64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dv2171025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9 | Diapositiva </a:t>
            </a:r>
            <a:fld id="{F1901841-6928-EC4E-94D3-C0DFFDB1ED7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Template">
  <a:themeElements>
    <a:clrScheme name="Capable Kids">
      <a:dk1>
        <a:srgbClr val="5E4D42"/>
      </a:dk1>
      <a:lt1>
        <a:sysClr val="window" lastClr="FFFFFF"/>
      </a:lt1>
      <a:dk2>
        <a:srgbClr val="48352C"/>
      </a:dk2>
      <a:lt2>
        <a:srgbClr val="DDD3AF"/>
      </a:lt2>
      <a:accent1>
        <a:srgbClr val="F69240"/>
      </a:accent1>
      <a:accent2>
        <a:srgbClr val="A2AD00"/>
      </a:accent2>
      <a:accent3>
        <a:srgbClr val="008B95"/>
      </a:accent3>
      <a:accent4>
        <a:srgbClr val="D5C833"/>
      </a:accent4>
      <a:accent5>
        <a:srgbClr val="5E4D42"/>
      </a:accent5>
      <a:accent6>
        <a:srgbClr val="DDD3AF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PowerPointTemplate.potx</Template>
  <TotalTime>1827</TotalTime>
  <Words>762</Words>
  <Application>Microsoft Macintosh PowerPoint</Application>
  <PresentationFormat>On-screen Show (4:3)</PresentationFormat>
  <Paragraphs>72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PowerPointTemplate</vt:lpstr>
      <vt:lpstr>Mejor que las redes sociales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CSK Strategic Marketing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Carrie Svoboda</dc:creator>
  <cp:lastModifiedBy>Mike Harrigan</cp:lastModifiedBy>
  <cp:revision>186</cp:revision>
  <cp:lastPrinted>2013-05-06T16:27:02Z</cp:lastPrinted>
  <dcterms:created xsi:type="dcterms:W3CDTF">2011-10-12T15:18:31Z</dcterms:created>
  <dcterms:modified xsi:type="dcterms:W3CDTF">2016-07-11T15:50:53Z</dcterms:modified>
</cp:coreProperties>
</file>